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https://survey.stackoverflow.co/2025/ai</a:t>
            </a:r>
          </a:p>
          <a:p>
            <a:r>
              <a:t>- https://github.blog/news-insights/octoverse/octoverse-a-new-developer-joins-github-every-second-as-ai-leads-typescript-to-1/</a:t>
            </a:r>
          </a:p>
          <a:p>
            <a:r>
              <a:t>- https://github.blog/news-insights/octoverse/what-the-fastest-growing-tools-reveal-about-how-software-is-being-built/</a:t>
            </a:r>
          </a:p>
          <a:p>
            <a:r>
              <a:t>- https://www.mss.go.kr/site/smba/ex/bbs/View.do?bcIdx=1067126&amp;cbIdx=86&amp;parentSeq=1067126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anghyun@officialsite.kr" TargetMode="External"/><Relationship Id="rId4" Type="http://schemas.openxmlformats.org/officeDocument/2006/relationships/hyperlink" Target="https://officialsite.kr/partn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5800" y="552450"/>
            <a:ext cx="457200" cy="4572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87C3A06B-1CBA-4C72-9A5C-159F27C09145}"/>
              </a:ext>
            </a:extLst>
          </p:cNvPr>
          <p:cNvSpPr>
            <a:spLocks noGrp="1"/>
          </p:cNvSpPr>
          <p:nvPr/>
        </p:nvSpPr>
        <p:spPr>
          <a:xfrm>
            <a:off x="1219200" y="628650"/>
            <a:ext cx="304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1129"/>
          </a:bodyPr>
          <a:lstStyle/>
          <a:p>
            <a:pPr algn="l">
              <a:lnSpc>
                <a:spcPct val="105000"/>
              </a:lnSpc>
              <a:buNone/>
              <a:defRPr sz="1350" b="1">
                <a:solidFill>
                  <a:srgbClr val="9EBB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9EBBFF"/>
                </a:solidFill>
                <a:latin typeface="Malgun Gothic"/>
                <a:ea typeface="Malgun Gothic"/>
                <a:cs typeface="Malgun Gothic"/>
              </a:rPr>
              <a:t>OFFICIALMAIL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B48B323-DD70-41B3-A37F-127BDF352F58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9525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4000"/>
              </a:lnSpc>
              <a:buNone/>
              <a:defRPr sz="41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1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공식 주소부터 제품 알림까지,</a:t>
            </a:r>
          </a:p>
          <a:p>
            <a:pPr algn="l">
              <a:lnSpc>
                <a:spcPct val="94000"/>
              </a:lnSpc>
              <a:buNone/>
              <a:defRPr sz="41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1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우리 도메인으로 보냅니다.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68E7A45-EDAE-4E3B-8D78-2F8CEEFC6E44}"/>
              </a:ext>
            </a:extLst>
          </p:cNvPr>
          <p:cNvSpPr>
            <a:spLocks noGrp="1"/>
          </p:cNvSpPr>
          <p:nvPr/>
        </p:nvSpPr>
        <p:spPr>
          <a:xfrm>
            <a:off x="685800" y="3829050"/>
            <a:ext cx="8572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238"/>
          </a:bodyPr>
          <a:lstStyle/>
          <a:p>
            <a:pPr algn="l">
              <a:lnSpc>
                <a:spcPct val="105000"/>
              </a:lnSpc>
              <a:buNone/>
              <a:defRPr sz="1650" b="0">
                <a:solidFill>
                  <a:srgbClr val="C7D3E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C7D3E7"/>
                </a:solidFill>
                <a:latin typeface="Malgun Gothic"/>
                <a:ea typeface="Malgun Gothic"/>
                <a:cs typeface="Malgun Gothic"/>
              </a:rPr>
              <a:t>도메인 메일 · 서비스 발송 API · AI 자동화 인프라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4F915A2-19D6-47E5-B866-2196075C375A}"/>
              </a:ext>
            </a:extLst>
          </p:cNvPr>
          <p:cNvSpPr>
            <a:spLocks noGrp="1"/>
          </p:cNvSpPr>
          <p:nvPr/>
        </p:nvSpPr>
        <p:spPr>
          <a:xfrm>
            <a:off x="685800" y="5219700"/>
            <a:ext cx="7239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7354"/>
          </a:bodyPr>
          <a:lstStyle/>
          <a:p>
            <a:pPr algn="l">
              <a:lnSpc>
                <a:spcPct val="105000"/>
              </a:lnSpc>
              <a:buNone/>
              <a:defRPr sz="1125" b="0">
                <a:solidFill>
                  <a:srgbClr val="91A4C0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91A4C0"/>
                </a:solidFill>
                <a:latin typeface="Malgun Gothic"/>
                <a:ea typeface="Malgun Gothic"/>
                <a:cs typeface="Malgun Gothic"/>
              </a:rPr>
              <a:t>카베닉스(KAVENIX) 제휴용 회사소개서 · 2026.08</a:t>
            </a:r>
          </a:p>
        </p:txBody>
      </p:sp>
    </p:spTree>
    <p:extLst>
      <p:ext uri="{BB962C8B-B14F-4D97-AF65-F5344CB8AC3E}">
        <p14:creationId xmlns:p14="http://schemas.microsoft.com/office/powerpoint/2010/main" val="1674440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A1CC6EF6-D30D-4379-9595-B2C4CC8BEB10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COMPANY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64C76E7-73BF-4622-9BE1-89EAA1F61861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오피셜메일은 사람과 제품의 메일을 같은 도메인에서 운영하게 합니다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E99CAD16-9AAF-485C-8990-BD0E004851A2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AED025-9238-457E-A913-6F0E0B4BC465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COMPANY PROFILE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C97B047-83A0-4133-A8F0-CA179D28E15C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D78F288-95DB-43D3-8210-EE38ACEE3469}"/>
              </a:ext>
            </a:extLst>
          </p:cNvPr>
          <p:cNvSpPr>
            <a:spLocks noGrp="1"/>
          </p:cNvSpPr>
          <p:nvPr/>
        </p:nvSpPr>
        <p:spPr>
          <a:xfrm>
            <a:off x="685800" y="2133600"/>
            <a:ext cx="61912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2000"/>
              </a:lnSpc>
              <a:buNone/>
              <a:defRPr sz="27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1인 창업자와 작은 팀을 위한</a:t>
            </a:r>
          </a:p>
          <a:p>
            <a:pPr algn="l">
              <a:lnSpc>
                <a:spcPct val="102000"/>
              </a:lnSpc>
              <a:buNone/>
              <a:defRPr sz="27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도메인 기반 메일 운영 인프라</a:t>
            </a:r>
          </a:p>
        </p:txBody>
      </p:sp>
      <p:sp>
        <p:nvSpPr>
          <p:cNvPr id="7" name="직선 연결선 6">
            <a:extLst>
              <a:ext uri="{FF2B5EF4-FFF2-40B4-BE49-F238E27FC236}">
                <a16:creationId xmlns:a16="http://schemas.microsoft.com/office/drawing/2014/main" id="{BC1FDA98-061E-4D23-913B-9B01FCC9621E}"/>
              </a:ext>
            </a:extLst>
          </p:cNvPr>
          <p:cNvSpPr>
            <a:spLocks noGrp="1"/>
          </p:cNvSpPr>
          <p:nvPr/>
        </p:nvSpPr>
        <p:spPr>
          <a:xfrm>
            <a:off x="7524750" y="2076450"/>
            <a:ext cx="0" cy="3048000"/>
          </a:xfrm>
          <a:prstGeom prst="line">
            <a:avLst/>
          </a:prstGeom>
          <a:noFill/>
          <a:ln w="38100">
            <a:solidFill>
              <a:srgbClr val="2F6DF6"/>
            </a:solidFill>
            <a:prstDash val="solid"/>
          </a:ln>
        </p:spPr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70C366E-07B1-4858-90AA-563FF1845937}"/>
              </a:ext>
            </a:extLst>
          </p:cNvPr>
          <p:cNvSpPr>
            <a:spLocks noGrp="1"/>
          </p:cNvSpPr>
          <p:nvPr/>
        </p:nvSpPr>
        <p:spPr>
          <a:xfrm>
            <a:off x="8096250" y="2171700"/>
            <a:ext cx="1047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0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사람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E08C7ED-0A1A-4F22-AF81-EA87D8A20D55}"/>
              </a:ext>
            </a:extLst>
          </p:cNvPr>
          <p:cNvSpPr>
            <a:spLocks noGrp="1"/>
          </p:cNvSpPr>
          <p:nvPr/>
        </p:nvSpPr>
        <p:spPr>
          <a:xfrm>
            <a:off x="8096250" y="2571750"/>
            <a:ext cx="323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6691"/>
          </a:bodyPr>
          <a:lstStyle/>
          <a:p>
            <a:pPr algn="l">
              <a:lnSpc>
                <a:spcPct val="105000"/>
              </a:lnSpc>
              <a:buNone/>
              <a:def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문의·제휴·견적·정산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02A8B5D-8368-4F12-A5EF-5C5B32B74600}"/>
              </a:ext>
            </a:extLst>
          </p:cNvPr>
          <p:cNvSpPr>
            <a:spLocks noGrp="1"/>
          </p:cNvSpPr>
          <p:nvPr/>
        </p:nvSpPr>
        <p:spPr>
          <a:xfrm>
            <a:off x="8096250" y="3257550"/>
            <a:ext cx="1047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05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rPr>
              <a:t>제품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9925947-A4E0-4EDE-B7F6-3817D037E35C}"/>
              </a:ext>
            </a:extLst>
          </p:cNvPr>
          <p:cNvSpPr>
            <a:spLocks noGrp="1"/>
          </p:cNvSpPr>
          <p:nvPr/>
        </p:nvSpPr>
        <p:spPr>
          <a:xfrm>
            <a:off x="8096250" y="3657600"/>
            <a:ext cx="323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6691"/>
          </a:bodyPr>
          <a:lstStyle/>
          <a:p>
            <a:pPr algn="l">
              <a:lnSpc>
                <a:spcPct val="105000"/>
              </a:lnSpc>
              <a:buNone/>
              <a:def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가입·주문·결제·배송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2C826D2-C128-4A5D-B3B0-7C7961AC0C4A}"/>
              </a:ext>
            </a:extLst>
          </p:cNvPr>
          <p:cNvSpPr>
            <a:spLocks noGrp="1"/>
          </p:cNvSpPr>
          <p:nvPr/>
        </p:nvSpPr>
        <p:spPr>
          <a:xfrm>
            <a:off x="8096250" y="4343400"/>
            <a:ext cx="1047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050" b="1">
                <a:solidFill>
                  <a:srgbClr val="D06E2F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D06E2F"/>
                </a:solidFill>
                <a:latin typeface="Malgun Gothic"/>
                <a:ea typeface="Malgun Gothic"/>
                <a:cs typeface="Malgun Gothic"/>
              </a:rPr>
              <a:t>AI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C99272F-2B58-49EB-8642-7AE7B5554BE0}"/>
              </a:ext>
            </a:extLst>
          </p:cNvPr>
          <p:cNvSpPr>
            <a:spLocks noGrp="1"/>
          </p:cNvSpPr>
          <p:nvPr/>
        </p:nvSpPr>
        <p:spPr>
          <a:xfrm>
            <a:off x="8096250" y="4743450"/>
            <a:ext cx="323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6691"/>
          </a:bodyPr>
          <a:lstStyle/>
          <a:p>
            <a:pPr algn="l">
              <a:lnSpc>
                <a:spcPct val="105000"/>
              </a:lnSpc>
              <a:buNone/>
              <a:def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보고·알림·후속 메일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5828A4C-DB2D-482C-8DB5-892A27D41A09}"/>
              </a:ext>
            </a:extLst>
          </p:cNvPr>
          <p:cNvSpPr>
            <a:spLocks noGrp="1"/>
          </p:cNvSpPr>
          <p:nvPr/>
        </p:nvSpPr>
        <p:spPr>
          <a:xfrm>
            <a:off x="685800" y="4857750"/>
            <a:ext cx="619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2077"/>
          </a:bodyPr>
          <a:lstStyle/>
          <a:p>
            <a:pPr algn="l">
              <a:lnSpc>
                <a:spcPct val="118000"/>
              </a:lnSpc>
              <a:buNone/>
              <a:defRPr sz="15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대표 메일함으로 시작하고, 성장 플랜에서 API·IMAP·AI 자동화로 확장합니다.</a:t>
            </a:r>
          </a:p>
        </p:txBody>
      </p:sp>
    </p:spTree>
    <p:extLst>
      <p:ext uri="{BB962C8B-B14F-4D97-AF65-F5344CB8AC3E}">
        <p14:creationId xmlns:p14="http://schemas.microsoft.com/office/powerpoint/2010/main" val="1001896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5972BB76-802B-4E67-A053-040EF2EBA54E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WHY NOW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010A14E-56E2-4BFE-A0BE-558FDA70D4A5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AI 코딩은 출시 시간을 줄였고, 메일 인프라는 다음 병목이 됐습니다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1FFCD092-8545-405C-A6F0-194766ED664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4CDBF4-1596-4B82-B35B-7BBAAF8443C3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COMPANY PROFILE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19FA592-382E-49BA-B089-86F3F9D7DE9E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7D52B84-75AC-46BB-A656-42A99ECC1073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2667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9976"/>
          </a:bodyPr>
          <a:lstStyle/>
          <a:p>
            <a:pPr algn="l">
              <a:lnSpc>
                <a:spcPct val="105000"/>
              </a:lnSpc>
              <a:buNone/>
              <a:defRPr sz="3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3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84%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48FB3C8-7DB6-426C-93CF-B45C817E6960}"/>
              </a:ext>
            </a:extLst>
          </p:cNvPr>
          <p:cNvSpPr>
            <a:spLocks noGrp="1"/>
          </p:cNvSpPr>
          <p:nvPr/>
        </p:nvSpPr>
        <p:spPr>
          <a:xfrm>
            <a:off x="685800" y="2857500"/>
            <a:ext cx="2667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2754"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개발 과정에서 AI 도구를</a:t>
            </a:r>
          </a:p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사용하거나 사용할 계획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E3863AB-4BBF-4D55-8BA7-DB1CCFCC5760}"/>
              </a:ext>
            </a:extLst>
          </p:cNvPr>
          <p:cNvSpPr>
            <a:spLocks noGrp="1"/>
          </p:cNvSpPr>
          <p:nvPr/>
        </p:nvSpPr>
        <p:spPr>
          <a:xfrm>
            <a:off x="4095750" y="2266950"/>
            <a:ext cx="666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1837"/>
          </a:bodyPr>
          <a:lstStyle/>
          <a:p>
            <a:pPr algn="l">
              <a:lnSpc>
                <a:spcPct val="105000"/>
              </a:lnSpc>
              <a:buNone/>
              <a:defRPr sz="21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제품 화면과 기능은 빠르게 만들어집니다.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5C7206A-CB80-440A-B4EB-31F5BE1D789A}"/>
              </a:ext>
            </a:extLst>
          </p:cNvPr>
          <p:cNvSpPr>
            <a:spLocks noGrp="1"/>
          </p:cNvSpPr>
          <p:nvPr/>
        </p:nvSpPr>
        <p:spPr>
          <a:xfrm>
            <a:off x="4095750" y="2952750"/>
            <a:ext cx="6667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24000"/>
              </a:lnSpc>
              <a:buNone/>
              <a:defRPr sz="15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하지만 회원가입 인증, 비밀번호 재설정, 주문 완료, 결제 안내를 ‘우리 도메인’으로 보내려면 DNS·발신 인증·API·로그를 다시 구성해야 합니다.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86211063-47DC-4C79-A5E2-05E6AB5FC01B}"/>
              </a:ext>
            </a:extLst>
          </p:cNvPr>
          <p:cNvSpPr>
            <a:spLocks noGrp="1"/>
          </p:cNvSpPr>
          <p:nvPr/>
        </p:nvSpPr>
        <p:spPr>
          <a:xfrm>
            <a:off x="685800" y="4629150"/>
            <a:ext cx="10820400" cy="781050"/>
          </a:xfrm>
          <a:prstGeom prst="roundRect">
            <a:avLst>
              <a:gd name="adj" fmla="val 14634"/>
            </a:avLst>
          </a:prstGeom>
          <a:solidFill>
            <a:srgbClr val="EDF4FF"/>
          </a:solidFill>
          <a:ln w="9525">
            <a:solidFill>
              <a:srgbClr val="CAD9F7"/>
            </a:solidFill>
            <a:prstDash val="solid"/>
          </a:ln>
        </p:spPr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5906B71-E465-4BF6-BD16-B807DA8FA6B1}"/>
              </a:ext>
            </a:extLst>
          </p:cNvPr>
          <p:cNvSpPr>
            <a:spLocks noGrp="1"/>
          </p:cNvSpPr>
          <p:nvPr/>
        </p:nvSpPr>
        <p:spPr>
          <a:xfrm>
            <a:off x="952500" y="4829175"/>
            <a:ext cx="1028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8830"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오피셜메일은 AI가 코드를 만드는 흐름에 맞춰, 메일 연동도 명확한 API와 한 화면의 설정으로 단순화합니다.</a:t>
            </a:r>
          </a:p>
        </p:txBody>
      </p:sp>
    </p:spTree>
    <p:extLst>
      <p:ext uri="{BB962C8B-B14F-4D97-AF65-F5344CB8AC3E}">
        <p14:creationId xmlns:p14="http://schemas.microsoft.com/office/powerpoint/2010/main" val="2025085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41F46C43-3F4E-4035-AC94-A2C8F2B2EDA1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ONE DOMAIN, TWO CHANNELS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DCE617F-D34D-44EF-877C-CD2B9AA29320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메일함과 API가 같은 발신 정체성을 공유합니다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676210FF-B7DE-42E2-8337-347739551D4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674D8CB-2653-4274-8424-8CFA7A2D8C61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COMPANY PROFILE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98DD288-1AFE-4456-969B-F6FD7157532F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CF2FEE6-662C-4521-BC4C-9B4109363D05}"/>
              </a:ext>
            </a:extLst>
          </p:cNvPr>
          <p:cNvSpPr>
            <a:spLocks noGrp="1"/>
          </p:cNvSpPr>
          <p:nvPr/>
        </p:nvSpPr>
        <p:spPr>
          <a:xfrm>
            <a:off x="685800" y="240030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238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0D9B63A-39A5-49D0-9914-5D4B421918E9}"/>
              </a:ext>
            </a:extLst>
          </p:cNvPr>
          <p:cNvSpPr>
            <a:spLocks noGrp="1"/>
          </p:cNvSpPr>
          <p:nvPr/>
        </p:nvSpPr>
        <p:spPr>
          <a:xfrm>
            <a:off x="685800" y="285750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8901"/>
          </a:bodyPr>
          <a:lstStyle/>
          <a:p>
            <a:pPr algn="l">
              <a:lnSpc>
                <a:spcPct val="105000"/>
              </a:lnSpc>
              <a:buNone/>
              <a:def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도메인 연결</a:t>
            </a:r>
          </a:p>
        </p:txBody>
      </p:sp>
      <p:sp>
        <p:nvSpPr>
          <p:cNvPr id="8" name="직선 연결선 7">
            <a:extLst>
              <a:ext uri="{FF2B5EF4-FFF2-40B4-BE49-F238E27FC236}">
                <a16:creationId xmlns:a16="http://schemas.microsoft.com/office/drawing/2014/main" id="{6EF64D0E-3404-477F-B5D0-44A5CDA9AA42}"/>
              </a:ext>
            </a:extLst>
          </p:cNvPr>
          <p:cNvSpPr>
            <a:spLocks noGrp="1"/>
          </p:cNvSpPr>
          <p:nvPr/>
        </p:nvSpPr>
        <p:spPr>
          <a:xfrm>
            <a:off x="685800" y="3486150"/>
            <a:ext cx="226695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0AF92B2-3917-4B41-8BC6-0350D69CBDA6}"/>
              </a:ext>
            </a:extLst>
          </p:cNvPr>
          <p:cNvSpPr>
            <a:spLocks noGrp="1"/>
          </p:cNvSpPr>
          <p:nvPr/>
        </p:nvSpPr>
        <p:spPr>
          <a:xfrm>
            <a:off x="685800" y="3810000"/>
            <a:ext cx="228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6000"/>
              </a:lnSpc>
              <a:buNone/>
              <a:def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DNS 값 제공·검증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4241C44-4489-4A0A-B2E7-3F8181CF6BC2}"/>
              </a:ext>
            </a:extLst>
          </p:cNvPr>
          <p:cNvSpPr>
            <a:spLocks noGrp="1"/>
          </p:cNvSpPr>
          <p:nvPr/>
        </p:nvSpPr>
        <p:spPr>
          <a:xfrm>
            <a:off x="3409950" y="240030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238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4731AB8-876D-4D6D-8223-242DB8B5963A}"/>
              </a:ext>
            </a:extLst>
          </p:cNvPr>
          <p:cNvSpPr>
            <a:spLocks noGrp="1"/>
          </p:cNvSpPr>
          <p:nvPr/>
        </p:nvSpPr>
        <p:spPr>
          <a:xfrm>
            <a:off x="3409950" y="285750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8901"/>
          </a:bodyPr>
          <a:lstStyle/>
          <a:p>
            <a:pPr algn="l">
              <a:lnSpc>
                <a:spcPct val="105000"/>
              </a:lnSpc>
              <a:buNone/>
              <a:def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대표 메일함</a:t>
            </a:r>
          </a:p>
        </p:txBody>
      </p:sp>
      <p:sp>
        <p:nvSpPr>
          <p:cNvPr id="12" name="직선 연결선 11">
            <a:extLst>
              <a:ext uri="{FF2B5EF4-FFF2-40B4-BE49-F238E27FC236}">
                <a16:creationId xmlns:a16="http://schemas.microsoft.com/office/drawing/2014/main" id="{B01C6C7D-8F10-4BFE-B701-D602333A604D}"/>
              </a:ext>
            </a:extLst>
          </p:cNvPr>
          <p:cNvSpPr>
            <a:spLocks noGrp="1"/>
          </p:cNvSpPr>
          <p:nvPr/>
        </p:nvSpPr>
        <p:spPr>
          <a:xfrm>
            <a:off x="3409950" y="3486150"/>
            <a:ext cx="2266950" cy="0"/>
          </a:xfrm>
          <a:prstGeom prst="line">
            <a:avLst/>
          </a:prstGeom>
          <a:noFill/>
          <a:ln w="28575">
            <a:solidFill>
              <a:srgbClr val="2F6DF6"/>
            </a:solidFill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06BE45-0AE4-4E0E-9BA6-AAE76AEEBBCB}"/>
              </a:ext>
            </a:extLst>
          </p:cNvPr>
          <p:cNvSpPr>
            <a:spLocks noGrp="1"/>
          </p:cNvSpPr>
          <p:nvPr/>
        </p:nvSpPr>
        <p:spPr>
          <a:xfrm>
            <a:off x="3409950" y="3810000"/>
            <a:ext cx="228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6000"/>
              </a:lnSpc>
              <a:buNone/>
              <a:def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사람 간 공식 커뮤니케이션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DA174AF-7C4E-4567-8389-4FEB8D839DAB}"/>
              </a:ext>
            </a:extLst>
          </p:cNvPr>
          <p:cNvSpPr>
            <a:spLocks noGrp="1"/>
          </p:cNvSpPr>
          <p:nvPr/>
        </p:nvSpPr>
        <p:spPr>
          <a:xfrm>
            <a:off x="6134100" y="240030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238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D5E1D82-4F43-45AE-9EB2-ED6966B2031C}"/>
              </a:ext>
            </a:extLst>
          </p:cNvPr>
          <p:cNvSpPr>
            <a:spLocks noGrp="1"/>
          </p:cNvSpPr>
          <p:nvPr/>
        </p:nvSpPr>
        <p:spPr>
          <a:xfrm>
            <a:off x="6134100" y="285750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8901"/>
          </a:bodyPr>
          <a:lstStyle/>
          <a:p>
            <a:pPr algn="l">
              <a:lnSpc>
                <a:spcPct val="105000"/>
              </a:lnSpc>
              <a:buNone/>
              <a:def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발송 API</a:t>
            </a:r>
          </a:p>
        </p:txBody>
      </p:sp>
      <p:sp>
        <p:nvSpPr>
          <p:cNvPr id="16" name="직선 연결선 15">
            <a:extLst>
              <a:ext uri="{FF2B5EF4-FFF2-40B4-BE49-F238E27FC236}">
                <a16:creationId xmlns:a16="http://schemas.microsoft.com/office/drawing/2014/main" id="{ED9C3110-E360-4A13-AAA2-D15311980069}"/>
              </a:ext>
            </a:extLst>
          </p:cNvPr>
          <p:cNvSpPr>
            <a:spLocks noGrp="1"/>
          </p:cNvSpPr>
          <p:nvPr/>
        </p:nvSpPr>
        <p:spPr>
          <a:xfrm>
            <a:off x="6134100" y="3486150"/>
            <a:ext cx="226695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108D333-5DA7-4A8E-9056-DB2617D77790}"/>
              </a:ext>
            </a:extLst>
          </p:cNvPr>
          <p:cNvSpPr>
            <a:spLocks noGrp="1"/>
          </p:cNvSpPr>
          <p:nvPr/>
        </p:nvSpPr>
        <p:spPr>
          <a:xfrm>
            <a:off x="6134100" y="3810000"/>
            <a:ext cx="228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6000"/>
              </a:lnSpc>
              <a:buNone/>
              <a:def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제품의 트랜잭션 메일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0808C31-DEC7-43A6-9230-EEEAF1C13034}"/>
              </a:ext>
            </a:extLst>
          </p:cNvPr>
          <p:cNvSpPr>
            <a:spLocks noGrp="1"/>
          </p:cNvSpPr>
          <p:nvPr/>
        </p:nvSpPr>
        <p:spPr>
          <a:xfrm>
            <a:off x="8858250" y="240030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238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05CF9DD-1458-40AA-ADE1-15FED9001920}"/>
              </a:ext>
            </a:extLst>
          </p:cNvPr>
          <p:cNvSpPr>
            <a:spLocks noGrp="1"/>
          </p:cNvSpPr>
          <p:nvPr/>
        </p:nvSpPr>
        <p:spPr>
          <a:xfrm>
            <a:off x="8858250" y="285750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8901"/>
          </a:bodyPr>
          <a:lstStyle/>
          <a:p>
            <a:pPr algn="l">
              <a:lnSpc>
                <a:spcPct val="105000"/>
              </a:lnSpc>
              <a:buNone/>
              <a:def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상태 조회</a:t>
            </a:r>
          </a:p>
        </p:txBody>
      </p:sp>
      <p:sp>
        <p:nvSpPr>
          <p:cNvPr id="20" name="직선 연결선 19">
            <a:extLst>
              <a:ext uri="{FF2B5EF4-FFF2-40B4-BE49-F238E27FC236}">
                <a16:creationId xmlns:a16="http://schemas.microsoft.com/office/drawing/2014/main" id="{39FE94FB-FF79-4673-854F-61F7E2C5CE8B}"/>
              </a:ext>
            </a:extLst>
          </p:cNvPr>
          <p:cNvSpPr>
            <a:spLocks noGrp="1"/>
          </p:cNvSpPr>
          <p:nvPr/>
        </p:nvSpPr>
        <p:spPr>
          <a:xfrm>
            <a:off x="8858250" y="3486150"/>
            <a:ext cx="226695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A28E84B-4D8E-4F9E-9D00-F41A59EDB2E8}"/>
              </a:ext>
            </a:extLst>
          </p:cNvPr>
          <p:cNvSpPr>
            <a:spLocks noGrp="1"/>
          </p:cNvSpPr>
          <p:nvPr/>
        </p:nvSpPr>
        <p:spPr>
          <a:xfrm>
            <a:off x="8858250" y="3810000"/>
            <a:ext cx="228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6000"/>
              </a:lnSpc>
              <a:buNone/>
              <a:def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messageId 기반 발송 로그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CB9BD7E-3E62-4B9E-A238-2950242330BF}"/>
              </a:ext>
            </a:extLst>
          </p:cNvPr>
          <p:cNvSpPr>
            <a:spLocks noGrp="1"/>
          </p:cNvSpPr>
          <p:nvPr/>
        </p:nvSpPr>
        <p:spPr>
          <a:xfrm>
            <a:off x="685800" y="5286375"/>
            <a:ext cx="10820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952"/>
          </a:bodyPr>
          <a:lstStyle/>
          <a:p>
            <a:pPr algn="l">
              <a:lnSpc>
                <a:spcPct val="105000"/>
              </a:lnSpc>
              <a:buNone/>
              <a:defRPr sz="15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무료 대표 계정으로 시작 · 성장 플랜부터 IMAP/SMTP와 서비스 발송 API 지원</a:t>
            </a:r>
          </a:p>
        </p:txBody>
      </p:sp>
    </p:spTree>
    <p:extLst>
      <p:ext uri="{BB962C8B-B14F-4D97-AF65-F5344CB8AC3E}">
        <p14:creationId xmlns:p14="http://schemas.microsoft.com/office/powerpoint/2010/main" val="222522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C6EE42C1-13C0-45C7-BD55-B79560C02A27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USE CASES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E4F3276-CF53-40D6-B34E-77202CD68116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이미 이메일이 필요한 모든 순간을 우리 도메인으로 바꿀 수 있습니다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09908D75-6171-4C20-B848-89904ABEE0A0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F9E6568-C1BC-4435-8472-1D35EF821FA8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COMPANY PROFILE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BFEA7B6-0F29-45A9-8D72-E1E6935A16D3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65A810A-4D8D-46A6-B006-93DD4E5C04C5}"/>
              </a:ext>
            </a:extLst>
          </p:cNvPr>
          <p:cNvSpPr>
            <a:spLocks noGrp="1"/>
          </p:cNvSpPr>
          <p:nvPr/>
        </p:nvSpPr>
        <p:spPr>
          <a:xfrm>
            <a:off x="685800" y="2038350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업종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B0EF9B7-D925-4678-9ACD-F552C250BD91}"/>
              </a:ext>
            </a:extLst>
          </p:cNvPr>
          <p:cNvSpPr>
            <a:spLocks noGrp="1"/>
          </p:cNvSpPr>
          <p:nvPr/>
        </p:nvSpPr>
        <p:spPr>
          <a:xfrm>
            <a:off x="2571750" y="2038350"/>
            <a:ext cx="3143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발송 장면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64128A0-709F-4C76-BFDC-B365260FB97D}"/>
              </a:ext>
            </a:extLst>
          </p:cNvPr>
          <p:cNvSpPr>
            <a:spLocks noGrp="1"/>
          </p:cNvSpPr>
          <p:nvPr/>
        </p:nvSpPr>
        <p:spPr>
          <a:xfrm>
            <a:off x="6477000" y="20383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얻는 결과</a:t>
            </a:r>
          </a:p>
        </p:txBody>
      </p:sp>
      <p:sp>
        <p:nvSpPr>
          <p:cNvPr id="9" name="직선 연결선 8">
            <a:extLst>
              <a:ext uri="{FF2B5EF4-FFF2-40B4-BE49-F238E27FC236}">
                <a16:creationId xmlns:a16="http://schemas.microsoft.com/office/drawing/2014/main" id="{1B553F3C-6408-44E1-8936-D3C8D0EFD187}"/>
              </a:ext>
            </a:extLst>
          </p:cNvPr>
          <p:cNvSpPr>
            <a:spLocks noGrp="1"/>
          </p:cNvSpPr>
          <p:nvPr/>
        </p:nvSpPr>
        <p:spPr>
          <a:xfrm>
            <a:off x="685800" y="2381250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47D14EC-E484-4E80-A538-7BF0C8AD0B39}"/>
              </a:ext>
            </a:extLst>
          </p:cNvPr>
          <p:cNvSpPr>
            <a:spLocks noGrp="1"/>
          </p:cNvSpPr>
          <p:nvPr/>
        </p:nvSpPr>
        <p:spPr>
          <a:xfrm>
            <a:off x="685800" y="266700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7097"/>
          </a:bodyPr>
          <a:lstStyle/>
          <a:p>
            <a:pPr algn="l">
              <a:lnSpc>
                <a:spcPct val="105000"/>
              </a:lnSpc>
              <a:buNone/>
              <a:defRPr sz="15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쇼핑몰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999E1F-9312-4BC3-ABC1-819D119570E5}"/>
              </a:ext>
            </a:extLst>
          </p:cNvPr>
          <p:cNvSpPr>
            <a:spLocks noGrp="1"/>
          </p:cNvSpPr>
          <p:nvPr/>
        </p:nvSpPr>
        <p:spPr>
          <a:xfrm>
            <a:off x="2571750" y="2676525"/>
            <a:ext cx="3143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주문·결제·배송 상태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E0D80EE-D70A-4490-AE57-67E6A9E94E32}"/>
              </a:ext>
            </a:extLst>
          </p:cNvPr>
          <p:cNvSpPr>
            <a:spLocks noGrp="1"/>
          </p:cNvSpPr>
          <p:nvPr/>
        </p:nvSpPr>
        <p:spPr>
          <a:xfrm>
            <a:off x="6477000" y="2676525"/>
            <a:ext cx="4762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4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고객이 기다리는 핵심 알림을 브랜드 주소로 발송</a:t>
            </a:r>
          </a:p>
        </p:txBody>
      </p:sp>
      <p:sp>
        <p:nvSpPr>
          <p:cNvPr id="13" name="직선 연결선 12">
            <a:extLst>
              <a:ext uri="{FF2B5EF4-FFF2-40B4-BE49-F238E27FC236}">
                <a16:creationId xmlns:a16="http://schemas.microsoft.com/office/drawing/2014/main" id="{8489E4B3-B161-4E2B-A5E0-AD252D48F308}"/>
              </a:ext>
            </a:extLst>
          </p:cNvPr>
          <p:cNvSpPr>
            <a:spLocks noGrp="1"/>
          </p:cNvSpPr>
          <p:nvPr/>
        </p:nvSpPr>
        <p:spPr>
          <a:xfrm>
            <a:off x="685800" y="3190875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9DF4E0D-0D28-4890-8DCA-8BD16342E5F5}"/>
              </a:ext>
            </a:extLst>
          </p:cNvPr>
          <p:cNvSpPr>
            <a:spLocks noGrp="1"/>
          </p:cNvSpPr>
          <p:nvPr/>
        </p:nvSpPr>
        <p:spPr>
          <a:xfrm>
            <a:off x="685800" y="339090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7097"/>
          </a:bodyPr>
          <a:lstStyle/>
          <a:p>
            <a:pPr algn="l">
              <a:lnSpc>
                <a:spcPct val="105000"/>
              </a:lnSpc>
              <a:buNone/>
              <a:defRPr sz="15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SaaS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068E126-C257-4094-8EF0-BE13FB4D8A95}"/>
              </a:ext>
            </a:extLst>
          </p:cNvPr>
          <p:cNvSpPr>
            <a:spLocks noGrp="1"/>
          </p:cNvSpPr>
          <p:nvPr/>
        </p:nvSpPr>
        <p:spPr>
          <a:xfrm>
            <a:off x="2571750" y="3400425"/>
            <a:ext cx="3143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회원가입·인증·비밀번호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A74F413-A10C-4600-BC8E-34BDE3C73CD6}"/>
              </a:ext>
            </a:extLst>
          </p:cNvPr>
          <p:cNvSpPr>
            <a:spLocks noGrp="1"/>
          </p:cNvSpPr>
          <p:nvPr/>
        </p:nvSpPr>
        <p:spPr>
          <a:xfrm>
            <a:off x="6477000" y="3400425"/>
            <a:ext cx="4762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4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제품의 필수 계정 흐름을 API로 빠르게 연결</a:t>
            </a:r>
          </a:p>
        </p:txBody>
      </p:sp>
      <p:sp>
        <p:nvSpPr>
          <p:cNvPr id="17" name="직선 연결선 16">
            <a:extLst>
              <a:ext uri="{FF2B5EF4-FFF2-40B4-BE49-F238E27FC236}">
                <a16:creationId xmlns:a16="http://schemas.microsoft.com/office/drawing/2014/main" id="{2BB8A06F-74F8-4BB8-AA49-017C60C17060}"/>
              </a:ext>
            </a:extLst>
          </p:cNvPr>
          <p:cNvSpPr>
            <a:spLocks noGrp="1"/>
          </p:cNvSpPr>
          <p:nvPr/>
        </p:nvSpPr>
        <p:spPr>
          <a:xfrm>
            <a:off x="685800" y="3914775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6563327-1EF2-44CE-8514-FE9B7EDDA5BE}"/>
              </a:ext>
            </a:extLst>
          </p:cNvPr>
          <p:cNvSpPr>
            <a:spLocks noGrp="1"/>
          </p:cNvSpPr>
          <p:nvPr/>
        </p:nvSpPr>
        <p:spPr>
          <a:xfrm>
            <a:off x="685800" y="411480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7097"/>
          </a:bodyPr>
          <a:lstStyle/>
          <a:p>
            <a:pPr algn="l">
              <a:lnSpc>
                <a:spcPct val="105000"/>
              </a:lnSpc>
              <a:buNone/>
              <a:defRPr sz="15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1인 기업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45A4AFE-3E93-41FC-8911-9CCBD804256F}"/>
              </a:ext>
            </a:extLst>
          </p:cNvPr>
          <p:cNvSpPr>
            <a:spLocks noGrp="1"/>
          </p:cNvSpPr>
          <p:nvPr/>
        </p:nvSpPr>
        <p:spPr>
          <a:xfrm>
            <a:off x="2571750" y="4124325"/>
            <a:ext cx="3143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문의·제휴·견적·정산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E10BAEB-3535-4652-AA13-E54046007954}"/>
              </a:ext>
            </a:extLst>
          </p:cNvPr>
          <p:cNvSpPr>
            <a:spLocks noGrp="1"/>
          </p:cNvSpPr>
          <p:nvPr/>
        </p:nvSpPr>
        <p:spPr>
          <a:xfrm>
            <a:off x="6477000" y="4124325"/>
            <a:ext cx="4762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4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사람이 보내는 메일과 자동 알림을 같은 도메인으로 통일</a:t>
            </a:r>
          </a:p>
        </p:txBody>
      </p:sp>
      <p:sp>
        <p:nvSpPr>
          <p:cNvPr id="21" name="직선 연결선 20">
            <a:extLst>
              <a:ext uri="{FF2B5EF4-FFF2-40B4-BE49-F238E27FC236}">
                <a16:creationId xmlns:a16="http://schemas.microsoft.com/office/drawing/2014/main" id="{28EBBC9A-BE46-430F-A268-F3809F5771D7}"/>
              </a:ext>
            </a:extLst>
          </p:cNvPr>
          <p:cNvSpPr>
            <a:spLocks noGrp="1"/>
          </p:cNvSpPr>
          <p:nvPr/>
        </p:nvSpPr>
        <p:spPr>
          <a:xfrm>
            <a:off x="685800" y="4638675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10E0257-4297-47C2-A074-8D813692D091}"/>
              </a:ext>
            </a:extLst>
          </p:cNvPr>
          <p:cNvSpPr>
            <a:spLocks noGrp="1"/>
          </p:cNvSpPr>
          <p:nvPr/>
        </p:nvSpPr>
        <p:spPr>
          <a:xfrm>
            <a:off x="685800" y="483870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7097"/>
          </a:bodyPr>
          <a:lstStyle/>
          <a:p>
            <a:pPr algn="l">
              <a:lnSpc>
                <a:spcPct val="105000"/>
              </a:lnSpc>
              <a:buNone/>
              <a:defRPr sz="1575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rPr>
              <a:t>AI 에이전트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D09C7AC-5B00-4DD5-9CE8-98FDEE996F16}"/>
              </a:ext>
            </a:extLst>
          </p:cNvPr>
          <p:cNvSpPr>
            <a:spLocks noGrp="1"/>
          </p:cNvSpPr>
          <p:nvPr/>
        </p:nvSpPr>
        <p:spPr>
          <a:xfrm>
            <a:off x="2571750" y="4848225"/>
            <a:ext cx="3143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보고·알림·후속 메일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4BB7AA1-A654-4A92-AB42-BB0D23B39BB1}"/>
              </a:ext>
            </a:extLst>
          </p:cNvPr>
          <p:cNvSpPr>
            <a:spLocks noGrp="1"/>
          </p:cNvSpPr>
          <p:nvPr/>
        </p:nvSpPr>
        <p:spPr>
          <a:xfrm>
            <a:off x="6477000" y="4848225"/>
            <a:ext cx="4762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4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명확한 API 계약으로 코딩 에이전트가 서버 호출을 구현</a:t>
            </a:r>
          </a:p>
        </p:txBody>
      </p:sp>
      <p:sp>
        <p:nvSpPr>
          <p:cNvPr id="25" name="직선 연결선 24">
            <a:extLst>
              <a:ext uri="{FF2B5EF4-FFF2-40B4-BE49-F238E27FC236}">
                <a16:creationId xmlns:a16="http://schemas.microsoft.com/office/drawing/2014/main" id="{139B1C90-B41F-496B-9EB6-E3486AF70A9A}"/>
              </a:ext>
            </a:extLst>
          </p:cNvPr>
          <p:cNvSpPr>
            <a:spLocks noGrp="1"/>
          </p:cNvSpPr>
          <p:nvPr/>
        </p:nvSpPr>
        <p:spPr>
          <a:xfrm>
            <a:off x="685800" y="5362575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42102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E3A1A8D7-AEA1-4341-93F4-008B124F0E26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PARTNER PROGRAM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FD75DF7-416B-4323-8DE7-72A980262BBC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입주사 혜택을 ‘개통 완료’까지 책임집니다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DA1A5461-02AD-4B96-9A07-0D4CC8D7CA43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FFDEBBB-5D0F-42BA-8AA5-01C5142EBB75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COMPANY PROFILE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C0AC3EF-A31E-493F-9360-2C76C60B19AA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06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36F6F25-1E0B-4BBB-A8C4-5960F18F3E90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285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2416"/>
          </a:bodyPr>
          <a:lstStyle/>
          <a:p>
            <a:pPr algn="l">
              <a:lnSpc>
                <a:spcPct val="105000"/>
              </a:lnSpc>
              <a:buNone/>
              <a:defRPr sz="33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평생 무료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9B290C8-01A7-4AB4-921E-1C93EF5F1135}"/>
              </a:ext>
            </a:extLst>
          </p:cNvPr>
          <p:cNvSpPr>
            <a:spLocks noGrp="1"/>
          </p:cNvSpPr>
          <p:nvPr/>
        </p:nvSpPr>
        <p:spPr>
          <a:xfrm>
            <a:off x="685800" y="285750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대표 메일 1개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846A9A5-4FAB-4C8E-9AB4-3A28C0A7233F}"/>
              </a:ext>
            </a:extLst>
          </p:cNvPr>
          <p:cNvSpPr>
            <a:spLocks noGrp="1"/>
          </p:cNvSpPr>
          <p:nvPr/>
        </p:nvSpPr>
        <p:spPr>
          <a:xfrm>
            <a:off x="4476750" y="2238375"/>
            <a:ext cx="285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2416"/>
          </a:bodyPr>
          <a:lstStyle/>
          <a:p>
            <a:pPr algn="l">
              <a:lnSpc>
                <a:spcPct val="105000"/>
              </a:lnSpc>
              <a:buNone/>
              <a:defRPr sz="3375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rPr>
              <a:t>100% 할인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4F7245A-4EF0-45DE-9247-13D89655CE35}"/>
              </a:ext>
            </a:extLst>
          </p:cNvPr>
          <p:cNvSpPr>
            <a:spLocks noGrp="1"/>
          </p:cNvSpPr>
          <p:nvPr/>
        </p:nvSpPr>
        <p:spPr>
          <a:xfrm>
            <a:off x="4476750" y="285750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2754"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9,900원(VAT 별도) 상당</a:t>
            </a:r>
          </a:p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DNS 설정 대행 쿠폰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BA08D72-338E-4B16-9366-4CE279D00F6E}"/>
              </a:ext>
            </a:extLst>
          </p:cNvPr>
          <p:cNvSpPr>
            <a:spLocks noGrp="1"/>
          </p:cNvSpPr>
          <p:nvPr/>
        </p:nvSpPr>
        <p:spPr>
          <a:xfrm>
            <a:off x="8267700" y="2238375"/>
            <a:ext cx="285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2416"/>
          </a:bodyPr>
          <a:lstStyle/>
          <a:p>
            <a:pPr algn="l">
              <a:lnSpc>
                <a:spcPct val="105000"/>
              </a:lnSpc>
              <a:buNone/>
              <a:defRPr sz="33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링크 1개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F95BBCC-7915-4128-AFBF-C8B9DE58DE90}"/>
              </a:ext>
            </a:extLst>
          </p:cNvPr>
          <p:cNvSpPr>
            <a:spLocks noGrp="1"/>
          </p:cNvSpPr>
          <p:nvPr/>
        </p:nvSpPr>
        <p:spPr>
          <a:xfrm>
            <a:off x="8267700" y="285750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기관 전용 혜택 경로</a:t>
            </a:r>
          </a:p>
        </p:txBody>
      </p:sp>
      <p:sp>
        <p:nvSpPr>
          <p:cNvPr id="12" name="직선 연결선 11">
            <a:extLst>
              <a:ext uri="{FF2B5EF4-FFF2-40B4-BE49-F238E27FC236}">
                <a16:creationId xmlns:a16="http://schemas.microsoft.com/office/drawing/2014/main" id="{7E31DD60-935F-4D97-A8D1-F7202377ABD8}"/>
              </a:ext>
            </a:extLst>
          </p:cNvPr>
          <p:cNvSpPr>
            <a:spLocks noGrp="1"/>
          </p:cNvSpPr>
          <p:nvPr/>
        </p:nvSpPr>
        <p:spPr>
          <a:xfrm>
            <a:off x="685800" y="4095750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9BDDAE8-A1DC-448D-B8B9-E934CCBEC9CF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파트너 효과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C7A5CA4-E759-4662-8C7B-2F5C73B2C272}"/>
              </a:ext>
            </a:extLst>
          </p:cNvPr>
          <p:cNvSpPr>
            <a:spLocks noGrp="1"/>
          </p:cNvSpPr>
          <p:nvPr/>
        </p:nvSpPr>
        <p:spPr>
          <a:xfrm>
            <a:off x="2381250" y="4419600"/>
            <a:ext cx="8858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5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공식 연락처 확보 · 초기 창업 비용 절감 · DNS 문의 부담 감소 · 제품 발송 API 확장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8BB9CEC-0271-4AF1-AC0E-C07866A5D359}"/>
              </a:ext>
            </a:extLst>
          </p:cNvPr>
          <p:cNvSpPr>
            <a:spLocks noGrp="1"/>
          </p:cNvSpPr>
          <p:nvPr/>
        </p:nvSpPr>
        <p:spPr>
          <a:xfrm>
            <a:off x="2381250" y="5000625"/>
            <a:ext cx="8858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05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쿠폰은 제휴 경로로 가입한 신규 도메인당 1회, 표준 DNS 연결 범위에 제공됩니다.</a:t>
            </a:r>
          </a:p>
        </p:txBody>
      </p:sp>
    </p:spTree>
    <p:extLst>
      <p:ext uri="{BB962C8B-B14F-4D97-AF65-F5344CB8AC3E}">
        <p14:creationId xmlns:p14="http://schemas.microsoft.com/office/powerpoint/2010/main" val="1643236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0B6920F7-CE5B-4519-B836-5F48D405763C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PROMPT TO PRODUCTION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563A21DB-FF96-406E-A6F2-99E279826C75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API 예제를 프롬프트에 붙여 나만의 메일 발송을 빠르게 만듭니다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0B6DFD89-1E30-43C1-B7BA-89417787CEF7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8DBB02C-41BC-47EE-A6C0-E16A395EF86E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COMPANY PROFILE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AC7342D-C4E6-4A5F-A65E-FA8F57558E4E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07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50F0C4B-EBCC-4428-A0AC-ECBE58922456}"/>
              </a:ext>
            </a:extLst>
          </p:cNvPr>
          <p:cNvSpPr>
            <a:spLocks noGrp="1"/>
          </p:cNvSpPr>
          <p:nvPr/>
        </p:nvSpPr>
        <p:spPr>
          <a:xfrm>
            <a:off x="685800" y="2209800"/>
            <a:ext cx="4000500" cy="1123950"/>
          </a:xfrm>
          <a:prstGeom prst="roundRect">
            <a:avLst>
              <a:gd name="adj" fmla="val 11864"/>
            </a:avLst>
          </a:prstGeom>
          <a:solidFill>
            <a:srgbClr val="111A33"/>
          </a:solidFill>
          <a:ln w="9525">
            <a:solidFill>
              <a:srgbClr val="111A33"/>
            </a:solidFill>
            <a:prstDash val="solid"/>
          </a:ln>
        </p:spPr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9D812FB-04D5-46AC-BD2A-5FD890F08637}"/>
              </a:ext>
            </a:extLst>
          </p:cNvPr>
          <p:cNvSpPr>
            <a:spLocks noGrp="1"/>
          </p:cNvSpPr>
          <p:nvPr/>
        </p:nvSpPr>
        <p:spPr>
          <a:xfrm>
            <a:off x="952500" y="2457450"/>
            <a:ext cx="34766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“아래 API 예제로 우리 서비스에</a:t>
            </a:r>
          </a:p>
          <a:p>
            <a:pPr algn="l">
              <a:lnSpc>
                <a:spcPct val="112000"/>
              </a:lnSpc>
              <a:buNone/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주문 완료 메일 발송을 연결해줘.”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5926F26-8B08-4AC8-9B69-4B7EE499BCEC}"/>
              </a:ext>
            </a:extLst>
          </p:cNvPr>
          <p:cNvSpPr>
            <a:spLocks noGrp="1"/>
          </p:cNvSpPr>
          <p:nvPr/>
        </p:nvSpPr>
        <p:spPr>
          <a:xfrm>
            <a:off x="4953000" y="257175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6861"/>
          </a:bodyPr>
          <a:lstStyle/>
          <a:p>
            <a:pPr algn="ctr">
              <a:lnSpc>
                <a:spcPct val="105000"/>
              </a:lnSpc>
              <a:buNone/>
              <a:defRPr sz="30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30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→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AC391CD-2755-493C-AE3D-B199E6EBC55A}"/>
              </a:ext>
            </a:extLst>
          </p:cNvPr>
          <p:cNvSpPr>
            <a:spLocks noGrp="1"/>
          </p:cNvSpPr>
          <p:nvPr/>
        </p:nvSpPr>
        <p:spPr>
          <a:xfrm>
            <a:off x="5905500" y="2286000"/>
            <a:ext cx="447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688"/>
          </a:bodyPr>
          <a:lstStyle/>
          <a:p>
            <a:pPr algn="l">
              <a:lnSpc>
                <a:spcPct val="105000"/>
              </a:lnSpc>
              <a:buNone/>
              <a:def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복사 가능한 API 예제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8E651BB-FF37-4CA2-A136-7AD5AFF074A1}"/>
              </a:ext>
            </a:extLst>
          </p:cNvPr>
          <p:cNvSpPr>
            <a:spLocks noGrp="1"/>
          </p:cNvSpPr>
          <p:nvPr/>
        </p:nvSpPr>
        <p:spPr>
          <a:xfrm>
            <a:off x="5905500" y="2781300"/>
            <a:ext cx="447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8889"/>
          </a:bodyPr>
          <a:lstStyle/>
          <a:p>
            <a:pPr algn="l">
              <a:lnSpc>
                <a:spcPct val="105000"/>
              </a:lnSpc>
              <a:buNone/>
              <a:defRPr sz="150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rPr>
              <a:t>POST /api/v1/mail/send</a:t>
            </a:r>
          </a:p>
        </p:txBody>
      </p:sp>
      <p:sp>
        <p:nvSpPr>
          <p:cNvPr id="11" name="직선 연결선 10">
            <a:extLst>
              <a:ext uri="{FF2B5EF4-FFF2-40B4-BE49-F238E27FC236}">
                <a16:creationId xmlns:a16="http://schemas.microsoft.com/office/drawing/2014/main" id="{1DDA0BEB-7D3A-480D-9CFF-0BCD36F287D1}"/>
              </a:ext>
            </a:extLst>
          </p:cNvPr>
          <p:cNvSpPr>
            <a:spLocks noGrp="1"/>
          </p:cNvSpPr>
          <p:nvPr/>
        </p:nvSpPr>
        <p:spPr>
          <a:xfrm>
            <a:off x="685800" y="3714750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1D6875C-2E44-4CA4-93B7-156EC7D5C125}"/>
              </a:ext>
            </a:extLst>
          </p:cNvPr>
          <p:cNvSpPr>
            <a:spLocks noGrp="1"/>
          </p:cNvSpPr>
          <p:nvPr/>
        </p:nvSpPr>
        <p:spPr>
          <a:xfrm>
            <a:off x="685800" y="409575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50F22C6-DDC9-47E0-89E0-008F475B13D7}"/>
              </a:ext>
            </a:extLst>
          </p:cNvPr>
          <p:cNvSpPr>
            <a:spLocks noGrp="1"/>
          </p:cNvSpPr>
          <p:nvPr/>
        </p:nvSpPr>
        <p:spPr>
          <a:xfrm>
            <a:off x="685800" y="4524375"/>
            <a:ext cx="2333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예제·API 키 준비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8FD7285-4E0F-4EC9-93CA-EBFCCB320E14}"/>
              </a:ext>
            </a:extLst>
          </p:cNvPr>
          <p:cNvSpPr>
            <a:spLocks noGrp="1"/>
          </p:cNvSpPr>
          <p:nvPr/>
        </p:nvSpPr>
        <p:spPr>
          <a:xfrm>
            <a:off x="2952750" y="451485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3593"/>
          </a:bodyPr>
          <a:lstStyle/>
          <a:p>
            <a:pPr algn="ctr">
              <a:lnSpc>
                <a:spcPct val="105000"/>
              </a:lnSpc>
              <a:buNone/>
              <a:defRPr sz="1650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→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F1014B5-D98A-4B1B-9D3B-58E0E424BD59}"/>
              </a:ext>
            </a:extLst>
          </p:cNvPr>
          <p:cNvSpPr>
            <a:spLocks noGrp="1"/>
          </p:cNvSpPr>
          <p:nvPr/>
        </p:nvSpPr>
        <p:spPr>
          <a:xfrm>
            <a:off x="3409950" y="409575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1296BED-38D5-4A3B-9EF0-21DEFEFBFDF3}"/>
              </a:ext>
            </a:extLst>
          </p:cNvPr>
          <p:cNvSpPr>
            <a:spLocks noGrp="1"/>
          </p:cNvSpPr>
          <p:nvPr/>
        </p:nvSpPr>
        <p:spPr>
          <a:xfrm>
            <a:off x="3409950" y="4524375"/>
            <a:ext cx="2333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프롬프트 전달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9DD1612-E3FD-4654-922D-A7B6CBAB20F1}"/>
              </a:ext>
            </a:extLst>
          </p:cNvPr>
          <p:cNvSpPr>
            <a:spLocks noGrp="1"/>
          </p:cNvSpPr>
          <p:nvPr/>
        </p:nvSpPr>
        <p:spPr>
          <a:xfrm>
            <a:off x="5676900" y="451485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3593"/>
          </a:bodyPr>
          <a:lstStyle/>
          <a:p>
            <a:pPr algn="ctr">
              <a:lnSpc>
                <a:spcPct val="105000"/>
              </a:lnSpc>
              <a:buNone/>
              <a:defRPr sz="1650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→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EAC4772-B163-433E-8508-5EB4CFB6334E}"/>
              </a:ext>
            </a:extLst>
          </p:cNvPr>
          <p:cNvSpPr>
            <a:spLocks noGrp="1"/>
          </p:cNvSpPr>
          <p:nvPr/>
        </p:nvSpPr>
        <p:spPr>
          <a:xfrm>
            <a:off x="6134100" y="409575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3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DA382B8-2B76-4B86-BCB9-8ACF5E1EAC56}"/>
              </a:ext>
            </a:extLst>
          </p:cNvPr>
          <p:cNvSpPr>
            <a:spLocks noGrp="1"/>
          </p:cNvSpPr>
          <p:nvPr/>
        </p:nvSpPr>
        <p:spPr>
          <a:xfrm>
            <a:off x="6134100" y="4524375"/>
            <a:ext cx="2333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코드 검토·적용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D33F367-B587-40C7-B46C-F1A30CD1FA72}"/>
              </a:ext>
            </a:extLst>
          </p:cNvPr>
          <p:cNvSpPr>
            <a:spLocks noGrp="1"/>
          </p:cNvSpPr>
          <p:nvPr/>
        </p:nvSpPr>
        <p:spPr>
          <a:xfrm>
            <a:off x="8401050" y="451485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3593"/>
          </a:bodyPr>
          <a:lstStyle/>
          <a:p>
            <a:pPr algn="ctr">
              <a:lnSpc>
                <a:spcPct val="105000"/>
              </a:lnSpc>
              <a:buNone/>
              <a:defRPr sz="1650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→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BBDB36F-6D18-42ED-8263-B389C1616462}"/>
              </a:ext>
            </a:extLst>
          </p:cNvPr>
          <p:cNvSpPr>
            <a:spLocks noGrp="1"/>
          </p:cNvSpPr>
          <p:nvPr/>
        </p:nvSpPr>
        <p:spPr>
          <a:xfrm>
            <a:off x="8858250" y="409575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4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BF6C9A6-190B-4C14-A13A-3579BB82905F}"/>
              </a:ext>
            </a:extLst>
          </p:cNvPr>
          <p:cNvSpPr>
            <a:spLocks noGrp="1"/>
          </p:cNvSpPr>
          <p:nvPr/>
        </p:nvSpPr>
        <p:spPr>
          <a:xfrm>
            <a:off x="8858250" y="4524375"/>
            <a:ext cx="2333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messageId로 확인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638B97F-F94B-455D-9B24-CC9FE939CBE4}"/>
              </a:ext>
            </a:extLst>
          </p:cNvPr>
          <p:cNvSpPr>
            <a:spLocks noGrp="1"/>
          </p:cNvSpPr>
          <p:nvPr/>
        </p:nvSpPr>
        <p:spPr>
          <a:xfrm>
            <a:off x="685800" y="5381625"/>
            <a:ext cx="108204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4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바이브코딩으로 서비스를 만드는 대표도 간단한 요청 규격으로 서버 발송 기능을 구현할 수 있습니다. AI가 계정·보안 설정을 대신하는 기능은 아닙니다.</a:t>
            </a:r>
          </a:p>
        </p:txBody>
      </p:sp>
    </p:spTree>
    <p:extLst>
      <p:ext uri="{BB962C8B-B14F-4D97-AF65-F5344CB8AC3E}">
        <p14:creationId xmlns:p14="http://schemas.microsoft.com/office/powerpoint/2010/main" val="1917818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03D7CDBE-D840-4D4D-B5D7-6540C05548A1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PILOT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19D315A-2E94-4691-859E-7FEE512E687D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제휴 성과는 실제 개통과 첫 발송으로 판단합니다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24889231-0C71-4EE8-9FA6-1A123B88F009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D36A081-2607-4D44-BED3-C480CDF96EE8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COMPANY PROFILE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1455D72-9EFB-4AA8-A2D3-D9CEDA478E49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08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DBBD8A6-C5C8-461C-8D97-B77002A590ED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1–2주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9BA6A8D-A6ED-4CEA-B60B-A3CCFAFD059B}"/>
              </a:ext>
            </a:extLst>
          </p:cNvPr>
          <p:cNvSpPr>
            <a:spLocks noGrp="1"/>
          </p:cNvSpPr>
          <p:nvPr/>
        </p:nvSpPr>
        <p:spPr>
          <a:xfrm>
            <a:off x="685800" y="2762250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6168"/>
          </a:bodyPr>
          <a:lstStyle/>
          <a:p>
            <a:pPr algn="l">
              <a:lnSpc>
                <a:spcPct val="105000"/>
              </a:lnSpc>
              <a:buNone/>
              <a:defRPr sz="21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설계</a:t>
            </a:r>
          </a:p>
        </p:txBody>
      </p:sp>
      <p:sp>
        <p:nvSpPr>
          <p:cNvPr id="8" name="직선 연결선 7">
            <a:extLst>
              <a:ext uri="{FF2B5EF4-FFF2-40B4-BE49-F238E27FC236}">
                <a16:creationId xmlns:a16="http://schemas.microsoft.com/office/drawing/2014/main" id="{1C8955CD-D50B-4B25-ADDE-7AA8F17D9F96}"/>
              </a:ext>
            </a:extLst>
          </p:cNvPr>
          <p:cNvSpPr>
            <a:spLocks noGrp="1"/>
          </p:cNvSpPr>
          <p:nvPr/>
        </p:nvSpPr>
        <p:spPr>
          <a:xfrm>
            <a:off x="685800" y="3352800"/>
            <a:ext cx="2266950" cy="0"/>
          </a:xfrm>
          <a:prstGeom prst="line">
            <a:avLst/>
          </a:prstGeom>
          <a:noFill/>
          <a:ln w="9525">
            <a:solidFill>
              <a:srgbClr val="2F6DF6"/>
            </a:solidFill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560AEAD-819D-4664-B05A-8ACC27D941CE}"/>
              </a:ext>
            </a:extLst>
          </p:cNvPr>
          <p:cNvSpPr>
            <a:spLocks noGrp="1"/>
          </p:cNvSpPr>
          <p:nvPr/>
        </p:nvSpPr>
        <p:spPr>
          <a:xfrm>
            <a:off x="685800" y="3676650"/>
            <a:ext cx="2333625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기관 전용 링크·혜택 코드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안내 문구와 담당 채널 확정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4BDDB06-9E4B-4907-A641-3B3CAFCEDB37}"/>
              </a:ext>
            </a:extLst>
          </p:cNvPr>
          <p:cNvSpPr>
            <a:spLocks noGrp="1"/>
          </p:cNvSpPr>
          <p:nvPr/>
        </p:nvSpPr>
        <p:spPr>
          <a:xfrm>
            <a:off x="3409950" y="2286000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3–4주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8A2344B-01F7-45A3-8024-88B1CEBBF985}"/>
              </a:ext>
            </a:extLst>
          </p:cNvPr>
          <p:cNvSpPr>
            <a:spLocks noGrp="1"/>
          </p:cNvSpPr>
          <p:nvPr/>
        </p:nvSpPr>
        <p:spPr>
          <a:xfrm>
            <a:off x="3409950" y="2762250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6168"/>
          </a:bodyPr>
          <a:lstStyle/>
          <a:p>
            <a:pPr algn="l">
              <a:lnSpc>
                <a:spcPct val="105000"/>
              </a:lnSpc>
              <a:buNone/>
              <a:defRPr sz="21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런칭</a:t>
            </a:r>
          </a:p>
        </p:txBody>
      </p:sp>
      <p:sp>
        <p:nvSpPr>
          <p:cNvPr id="12" name="직선 연결선 11">
            <a:extLst>
              <a:ext uri="{FF2B5EF4-FFF2-40B4-BE49-F238E27FC236}">
                <a16:creationId xmlns:a16="http://schemas.microsoft.com/office/drawing/2014/main" id="{DEEE3F73-9012-4FA5-A539-5A7A5BACFC4F}"/>
              </a:ext>
            </a:extLst>
          </p:cNvPr>
          <p:cNvSpPr>
            <a:spLocks noGrp="1"/>
          </p:cNvSpPr>
          <p:nvPr/>
        </p:nvSpPr>
        <p:spPr>
          <a:xfrm>
            <a:off x="3409950" y="3352800"/>
            <a:ext cx="2266950" cy="0"/>
          </a:xfrm>
          <a:prstGeom prst="line">
            <a:avLst/>
          </a:prstGeom>
          <a:noFill/>
          <a:ln w="9525">
            <a:solidFill>
              <a:srgbClr val="2F6DF6"/>
            </a:solidFill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FE22B32-40C1-4DD8-80C5-46018E929C2F}"/>
              </a:ext>
            </a:extLst>
          </p:cNvPr>
          <p:cNvSpPr>
            <a:spLocks noGrp="1"/>
          </p:cNvSpPr>
          <p:nvPr/>
        </p:nvSpPr>
        <p:spPr>
          <a:xfrm>
            <a:off x="3409950" y="3676650"/>
            <a:ext cx="2333625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입주사 안내·가입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DNS 연결 지원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7A24808E-EEC5-48F7-9BC3-95C86DD2E89D}"/>
              </a:ext>
            </a:extLst>
          </p:cNvPr>
          <p:cNvSpPr>
            <a:spLocks noGrp="1"/>
          </p:cNvSpPr>
          <p:nvPr/>
        </p:nvSpPr>
        <p:spPr>
          <a:xfrm>
            <a:off x="6134100" y="2286000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5–8주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E74C391-BB2A-4CDB-B3C4-CEBE07AE9640}"/>
              </a:ext>
            </a:extLst>
          </p:cNvPr>
          <p:cNvSpPr>
            <a:spLocks noGrp="1"/>
          </p:cNvSpPr>
          <p:nvPr/>
        </p:nvSpPr>
        <p:spPr>
          <a:xfrm>
            <a:off x="6134100" y="2762250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6168"/>
          </a:bodyPr>
          <a:lstStyle/>
          <a:p>
            <a:pPr algn="l">
              <a:lnSpc>
                <a:spcPct val="105000"/>
              </a:lnSpc>
              <a:buNone/>
              <a:defRPr sz="21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검증</a:t>
            </a:r>
          </a:p>
        </p:txBody>
      </p:sp>
      <p:sp>
        <p:nvSpPr>
          <p:cNvPr id="16" name="직선 연결선 15">
            <a:extLst>
              <a:ext uri="{FF2B5EF4-FFF2-40B4-BE49-F238E27FC236}">
                <a16:creationId xmlns:a16="http://schemas.microsoft.com/office/drawing/2014/main" id="{091BE983-13FE-48D7-9BAA-5FEE037B4D14}"/>
              </a:ext>
            </a:extLst>
          </p:cNvPr>
          <p:cNvSpPr>
            <a:spLocks noGrp="1"/>
          </p:cNvSpPr>
          <p:nvPr/>
        </p:nvSpPr>
        <p:spPr>
          <a:xfrm>
            <a:off x="6134100" y="3352800"/>
            <a:ext cx="2266950" cy="0"/>
          </a:xfrm>
          <a:prstGeom prst="line">
            <a:avLst/>
          </a:prstGeom>
          <a:noFill/>
          <a:ln w="9525">
            <a:solidFill>
              <a:srgbClr val="2F6DF6"/>
            </a:solidFill>
            <a:prstDash val="solid"/>
          </a:ln>
        </p:spPr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283D715-72E5-464C-A173-D3220AB80429}"/>
              </a:ext>
            </a:extLst>
          </p:cNvPr>
          <p:cNvSpPr>
            <a:spLocks noGrp="1"/>
          </p:cNvSpPr>
          <p:nvPr/>
        </p:nvSpPr>
        <p:spPr>
          <a:xfrm>
            <a:off x="6134100" y="3676650"/>
            <a:ext cx="2333625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연결 완료·첫 송수신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API 첫 발송 확인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07C2F9D-A88F-4730-9D57-258A65BE3B64}"/>
              </a:ext>
            </a:extLst>
          </p:cNvPr>
          <p:cNvSpPr>
            <a:spLocks noGrp="1"/>
          </p:cNvSpPr>
          <p:nvPr/>
        </p:nvSpPr>
        <p:spPr>
          <a:xfrm>
            <a:off x="8858250" y="2286000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rPr>
              <a:t>8주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B3857C5-334E-49E4-868E-0B8944D46D98}"/>
              </a:ext>
            </a:extLst>
          </p:cNvPr>
          <p:cNvSpPr>
            <a:spLocks noGrp="1"/>
          </p:cNvSpPr>
          <p:nvPr/>
        </p:nvSpPr>
        <p:spPr>
          <a:xfrm>
            <a:off x="8858250" y="2762250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6168"/>
          </a:bodyPr>
          <a:lstStyle/>
          <a:p>
            <a:pPr algn="l">
              <a:lnSpc>
                <a:spcPct val="105000"/>
              </a:lnSpc>
              <a:buNone/>
              <a:defRPr sz="21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리뷰</a:t>
            </a:r>
          </a:p>
        </p:txBody>
      </p:sp>
      <p:sp>
        <p:nvSpPr>
          <p:cNvPr id="20" name="직선 연결선 19">
            <a:extLst>
              <a:ext uri="{FF2B5EF4-FFF2-40B4-BE49-F238E27FC236}">
                <a16:creationId xmlns:a16="http://schemas.microsoft.com/office/drawing/2014/main" id="{B94FFD39-063F-468D-8186-0AF26DB325FC}"/>
              </a:ext>
            </a:extLst>
          </p:cNvPr>
          <p:cNvSpPr>
            <a:spLocks noGrp="1"/>
          </p:cNvSpPr>
          <p:nvPr/>
        </p:nvSpPr>
        <p:spPr>
          <a:xfrm>
            <a:off x="8858250" y="3352800"/>
            <a:ext cx="2266950" cy="0"/>
          </a:xfrm>
          <a:prstGeom prst="line">
            <a:avLst/>
          </a:prstGeom>
          <a:noFill/>
          <a:ln w="28575">
            <a:solidFill>
              <a:srgbClr val="2C8C5B"/>
            </a:solidFill>
            <a:prstDash val="solid"/>
          </a:ln>
        </p:spPr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A00C241-5179-4EE0-8987-76563BB8D4F6}"/>
              </a:ext>
            </a:extLst>
          </p:cNvPr>
          <p:cNvSpPr>
            <a:spLocks noGrp="1"/>
          </p:cNvSpPr>
          <p:nvPr/>
        </p:nvSpPr>
        <p:spPr>
          <a:xfrm>
            <a:off x="8858250" y="3676650"/>
            <a:ext cx="2333625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활성화율·지원시간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확대 여부 결정</a:t>
            </a: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C3D9C61A-DF4F-47D7-AE4B-ACBB1AA79F19}"/>
              </a:ext>
            </a:extLst>
          </p:cNvPr>
          <p:cNvSpPr>
            <a:spLocks noGrp="1"/>
          </p:cNvSpPr>
          <p:nvPr/>
        </p:nvSpPr>
        <p:spPr>
          <a:xfrm>
            <a:off x="685800" y="5048250"/>
            <a:ext cx="10820400" cy="666750"/>
          </a:xfrm>
          <a:prstGeom prst="roundRect">
            <a:avLst>
              <a:gd name="adj" fmla="val 17143"/>
            </a:avLst>
          </a:prstGeom>
          <a:solidFill>
            <a:srgbClr val="EDF4FF"/>
          </a:solidFill>
          <a:ln w="9525">
            <a:solidFill>
              <a:srgbClr val="C9D9F6"/>
            </a:solidFill>
            <a:prstDash val="solid"/>
          </a:ln>
        </p:spPr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4F68B316-C9BB-4BB4-8A36-657BAA657365}"/>
              </a:ext>
            </a:extLst>
          </p:cNvPr>
          <p:cNvSpPr>
            <a:spLocks noGrp="1"/>
          </p:cNvSpPr>
          <p:nvPr/>
        </p:nvSpPr>
        <p:spPr>
          <a:xfrm>
            <a:off x="952500" y="5229225"/>
            <a:ext cx="1028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2215"/>
          </a:bodyPr>
          <a:lstStyle/>
          <a:p>
            <a:pPr algn="l">
              <a:lnSpc>
                <a:spcPct val="105000"/>
              </a:lnSpc>
              <a:buNone/>
              <a:defRPr sz="15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핵심 지표: DNS 검증 완료율 · 첫 메일 성공 · API 첫 발송 · 지원 소요시간</a:t>
            </a:r>
          </a:p>
        </p:txBody>
      </p:sp>
    </p:spTree>
    <p:extLst>
      <p:ext uri="{BB962C8B-B14F-4D97-AF65-F5344CB8AC3E}">
        <p14:creationId xmlns:p14="http://schemas.microsoft.com/office/powerpoint/2010/main" val="430760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5800" y="590550"/>
            <a:ext cx="419100" cy="4191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B99E1BC2-991D-4ADE-8F62-E68E0BC3BB6B}"/>
              </a:ext>
            </a:extLst>
          </p:cNvPr>
          <p:cNvSpPr>
            <a:spLocks noGrp="1"/>
          </p:cNvSpPr>
          <p:nvPr/>
        </p:nvSpPr>
        <p:spPr>
          <a:xfrm>
            <a:off x="1200150" y="66675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9DB8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9DB8F6"/>
                </a:solidFill>
                <a:latin typeface="Malgun Gothic"/>
                <a:ea typeface="Malgun Gothic"/>
                <a:cs typeface="Malgun Gothic"/>
              </a:rPr>
              <a:t>PARTNERSHIP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9C5B892-5E5E-4194-96D4-631BAAA18AC3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933450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4000"/>
              </a:lnSpc>
              <a:buNone/>
              <a:defRPr sz="41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1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입주사의 공식 메일과</a:t>
            </a:r>
          </a:p>
          <a:p>
            <a:pPr algn="l">
              <a:lnSpc>
                <a:spcPct val="94000"/>
              </a:lnSpc>
              <a:buNone/>
              <a:defRPr sz="41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1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제품 발송을 함께 열어주세요.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E0D810F-460E-4E86-B2E3-AEABD6CE0C4B}"/>
              </a:ext>
            </a:extLst>
          </p:cNvPr>
          <p:cNvSpPr>
            <a:spLocks noGrp="1"/>
          </p:cNvSpPr>
          <p:nvPr/>
        </p:nvSpPr>
        <p:spPr>
          <a:xfrm>
            <a:off x="685800" y="3714750"/>
            <a:ext cx="93345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20000"/>
              </a:lnSpc>
              <a:buNone/>
              <a:defRPr sz="1725" b="1">
                <a:solidFill>
                  <a:srgbClr val="C5D2E7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C5D2E7"/>
                </a:solidFill>
                <a:latin typeface="Malgun Gothic"/>
                <a:ea typeface="Malgun Gothic"/>
                <a:cs typeface="Malgun Gothic"/>
              </a:rPr>
              <a:t>무료 제휴 혜택: 대표 메일 1개 · 9,900원(VAT 별도) 상당 DNS 설정 대행</a:t>
            </a:r>
          </a:p>
          <a:p>
            <a:pPr algn="l">
              <a:lnSpc>
                <a:spcPct val="120000"/>
              </a:lnSpc>
              <a:buNone/>
              <a:defRPr sz="1725" b="1">
                <a:solidFill>
                  <a:srgbClr val="C5D2E7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C5D2E7"/>
                </a:solidFill>
                <a:latin typeface="Malgun Gothic"/>
                <a:ea typeface="Malgun Gothic"/>
                <a:cs typeface="Malgun Gothic"/>
              </a:rPr>
              <a:t>발송 API·AI 자동화는 필요 시 유료 성장 플랜에서 이용</a:t>
            </a:r>
          </a:p>
        </p:txBody>
      </p:sp>
      <p:sp>
        <p:nvSpPr>
          <p:cNvPr id="5" name="직사각형 4">
            <a:hlinkClick r:id="rId4"/>
            <a:extLst>
              <a:ext uri="{FF2B5EF4-FFF2-40B4-BE49-F238E27FC236}">
                <a16:creationId xmlns:a16="http://schemas.microsoft.com/office/drawing/2014/main" id="{2AC63275-4F7B-4BB4-B5B5-D5F0BF897C41}"/>
              </a:ext>
            </a:extLst>
          </p:cNvPr>
          <p:cNvSpPr>
            <a:spLocks noGrp="1"/>
          </p:cNvSpPr>
          <p:nvPr/>
        </p:nvSpPr>
        <p:spPr>
          <a:xfrm>
            <a:off x="685800" y="5314950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5213"/>
          </a:bodyPr>
          <a:lstStyle/>
          <a:p>
            <a:pPr algn="l">
              <a:lnSpc>
                <a:spcPct val="105000"/>
              </a:lnSpc>
              <a:buNone/>
              <a:defRPr sz="1425" b="1">
                <a:solidFill>
                  <a:srgbClr val="9EBBFF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9EBBFF"/>
                </a:solidFill>
                <a:latin typeface="Malgun Gothic"/>
                <a:ea typeface="Malgun Gothic"/>
                <a:cs typeface="Malgun Gothic"/>
              </a:rPr>
              <a:t>officialsite.kr/partner</a:t>
            </a:r>
          </a:p>
        </p:txBody>
      </p:sp>
      <p:sp>
        <p:nvSpPr>
          <p:cNvPr id="6" name="직사각형 5">
            <a:hlinkClick r:id="rId5"/>
            <a:extLst>
              <a:ext uri="{FF2B5EF4-FFF2-40B4-BE49-F238E27FC236}">
                <a16:creationId xmlns:a16="http://schemas.microsoft.com/office/drawing/2014/main" id="{24602B11-D4DA-484E-9364-51D8F942C31C}"/>
              </a:ext>
            </a:extLst>
          </p:cNvPr>
          <p:cNvSpPr>
            <a:spLocks noGrp="1"/>
          </p:cNvSpPr>
          <p:nvPr/>
        </p:nvSpPr>
        <p:spPr>
          <a:xfrm>
            <a:off x="8077200" y="5314950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5213"/>
          </a:bodyPr>
          <a:lstStyle/>
          <a:p>
            <a:pPr algn="r">
              <a:lnSpc>
                <a:spcPct val="105000"/>
              </a:lnSpc>
              <a:buNone/>
              <a:def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sanghyun@officialsite.kr</a:t>
            </a:r>
          </a:p>
        </p:txBody>
      </p:sp>
    </p:spTree>
    <p:extLst>
      <p:ext uri="{BB962C8B-B14F-4D97-AF65-F5344CB8AC3E}">
        <p14:creationId xmlns:p14="http://schemas.microsoft.com/office/powerpoint/2010/main" val="95389488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758</Words>
  <Application>Microsoft Office PowerPoint</Application>
  <DocSecurity>0</DocSecurity>
  <PresentationFormat>와이드스크린</PresentationFormat>
  <Paragraphs>148</Paragraphs>
  <Slides>9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Malgun Gothic</vt:lpstr>
      <vt:lpstr>Calibri</vt:lpstr>
      <vt:lpstr>ChatGPT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국 머리</cp:lastModifiedBy>
  <cp:revision>2</cp:revision>
  <dcterms:created xsi:type="dcterms:W3CDTF">2026-08-06T08:50:59Z</dcterms:created>
  <dcterms:modified xsi:type="dcterms:W3CDTF">2026-08-06T12:58:17Z</dcterms:modified>
</cp:coreProperties>
</file>