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ko-K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업종 비중</c:v>
          </c:tx>
          <c:spPr>
            <a:solidFill>
              <a:srgbClr val="2F6DF6"/>
            </a:solidFill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anchorCtr="1"/>
              <a:lstStyle/>
              <a:p>
                <a:pPr>
                  <a:defRPr sz="1050" b="1">
                    <a:solidFill>
                      <a:srgbClr val="111A33"/>
                    </a:solidFill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3"/>
              <c:pt idx="0">
                <c:v>전자상거래</c:v>
              </c:pt>
              <c:pt idx="1">
                <c:v>제조</c:v>
              </c:pt>
              <c:pt idx="2">
                <c:v>교육서비스</c:v>
              </c:pt>
            </c:strLit>
          </c:cat>
          <c:val>
            <c:numLit>
              <c:formatCode>General</c:formatCode>
              <c:ptCount val="3"/>
              <c:pt idx="0">
                <c:v>27.9</c:v>
              </c:pt>
              <c:pt idx="1">
                <c:v>21.2</c:v>
              </c:pt>
              <c:pt idx="2">
                <c:v>17.100000000000001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DED-494D-9CAD-F8F1B6ABC8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w="9525">
              <a:solidFill>
                <a:srgbClr val="E2E8F2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 sz="900">
                <a:solidFill>
                  <a:srgbClr val="8190A7"/>
                </a:solidFill>
              </a:defRPr>
            </a:pPr>
            <a:endParaRPr lang="ko-KR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9525">
            <a:solidFill>
              <a:srgbClr val="D6DFEC"/>
            </a:solidFill>
            <a:prstDash val="solid"/>
          </a:ln>
        </c:spPr>
        <c:txPr>
          <a:bodyPr anchorCtr="1"/>
          <a:lstStyle/>
          <a:p>
            <a:pPr>
              <a:defRPr sz="1050" b="1">
                <a:solidFill>
                  <a:srgbClr val="1D2A44"/>
                </a:solidFill>
              </a:defRPr>
            </a:pPr>
            <a:endParaRPr lang="ko-KR"/>
          </a:p>
        </c:txPr>
        <c:crossAx val="48650112"/>
        <c:crosses val="autoZero"/>
        <c:crossBetween val="between"/>
      </c:valAx>
    </c:plotArea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https://survey.stackoverflow.co/2025/ai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https://support.google.com/mail/answer/81126?hl=ko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2026년은 2025년 공식 개발 생태계 지표를 바탕으로 한 시장 시점 해석이며, 별도의 바이브코더 인구 추정치는 사용하지 않음.</a:t>
            </a:r>
          </a:p>
          <a:p>
            <a:endParaRPr/>
          </a:p>
          <a:p>
            <a:r>
              <a:t>[Sources]</a:t>
            </a:r>
          </a:p>
          <a:p>
            <a:r>
              <a:t>- https://survey.stackoverflow.co/2025/ai</a:t>
            </a:r>
          </a:p>
          <a:p>
            <a:r>
              <a:t>- https://github.blog/news-insights/octoverse/octoverse-a-new-developer-joins-github-every-second-as-ai-leads-typescript-to-1/</a:t>
            </a:r>
          </a:p>
          <a:p>
            <a:r>
              <a:t>- https://github.blog/news-insights/octoverse/what-the-fastest-growing-tools-reveal-about-how-software-is-being-built/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https://www.mss.go.kr/site/smba/ex/bbs/View.do?bcIdx=1067126&amp;cbIdx=86&amp;parentSeq=1067126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https://naver.worksmobile.com/pricing/</a:t>
            </a:r>
          </a:p>
          <a:p>
            <a:r>
              <a:t>- https://workspace.google.com/pricing?hl=ko</a:t>
            </a:r>
          </a:p>
          <a:p>
            <a:r>
              <a:t>- https://www.microsoft.com/ko-kr/microsoft-365/business/microsoft-365-business-basic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오피셜메일 운영 DB 읽기 전용 스냅샷, 2026-08-06 15:15 KST (운영용 officialsite.kr 계정·도메인 제외)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오피셜메일 운영 DB 읽기 전용 스냅샷, 2026-08-06 15:15 KST (운영용 officialsite.kr 계정·도메인 제외)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https://www.mss.go.kr/site/smba/ex/bbs/View.do?bcIdx=1067126&amp;cbIdx=86&amp;parentSeq=1067126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활성 도메인·전환율·평균 좌석은 경영 가정.</a:t>
            </a:r>
          </a:p>
          <a:p>
            <a:endParaRPr/>
          </a:p>
          <a:p>
            <a:r>
              <a:t>[Sources]</a:t>
            </a:r>
          </a:p>
          <a:p>
            <a:r>
              <a:t>- 오피셜메일 운영 DB 읽기 전용 스냅샷, 2026-08-06 15:15 KST (운영용 officialsite.kr 계정·도메인 제외)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세 시나리오는 투자수익 보장이 아닌 경영 가정.</a:t>
            </a:r>
          </a:p>
          <a:p>
            <a:endParaRPr/>
          </a:p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https://support.google.com/mail/answer/81126?hl=ko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https://officialsite.kr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sanghyun@officialsite.kr" TargetMode="External"/><Relationship Id="rId4" Type="http://schemas.openxmlformats.org/officeDocument/2006/relationships/hyperlink" Target="https://officialsite.k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552450"/>
            <a:ext cx="457200" cy="4572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21F52F06-3DA9-4B1A-938F-F768B7EE26CE}"/>
              </a:ext>
            </a:extLst>
          </p:cNvPr>
          <p:cNvSpPr>
            <a:spLocks noGrp="1"/>
          </p:cNvSpPr>
          <p:nvPr/>
        </p:nvSpPr>
        <p:spPr>
          <a:xfrm>
            <a:off x="1219200" y="62865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9EBBFF"/>
                </a:solidFill>
                <a:latin typeface="Malgun Gothic"/>
                <a:ea typeface="Malgun Gothic"/>
                <a:cs typeface="Malgun Gothic"/>
              </a:rPr>
              <a:t>OFFICIALMAIL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BE478C8-A5D9-49D3-9826-887C94FD4FCB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962025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3000"/>
              </a:lnSpc>
              <a:buNone/>
              <a:def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제품을 만드는 속도에 맞춰,</a:t>
            </a:r>
          </a:p>
          <a:p>
            <a:pPr algn="l">
              <a:lnSpc>
                <a:spcPct val="93000"/>
              </a:lnSpc>
              <a:buNone/>
              <a:def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메일 인프라도 바로 연결합니다.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F93260B-9E6E-4A48-B184-D6F189A96898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9334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725" b="0">
                <a:solidFill>
                  <a:srgbClr val="C5D2E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C5D2E7"/>
                </a:solidFill>
                <a:latin typeface="Malgun Gothic"/>
                <a:ea typeface="Malgun Gothic"/>
                <a:cs typeface="Malgun Gothic"/>
              </a:rPr>
              <a:t>공식 도메인 메일 · 서비스 발송 API · AI 자동화를 하나의 계정으로</a:t>
            </a:r>
          </a:p>
        </p:txBody>
      </p:sp>
      <p:sp>
        <p:nvSpPr>
          <p:cNvPr id="5" name="직선 연결선 4">
            <a:extLst>
              <a:ext uri="{FF2B5EF4-FFF2-40B4-BE49-F238E27FC236}">
                <a16:creationId xmlns:a16="http://schemas.microsoft.com/office/drawing/2014/main" id="{39D0810C-7D1B-479D-97A2-EBEAD9370EC7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10820400" cy="0"/>
          </a:xfrm>
          <a:prstGeom prst="line">
            <a:avLst/>
          </a:prstGeom>
          <a:noFill/>
          <a:ln w="9525">
            <a:solidFill>
              <a:srgbClr val="31415F"/>
            </a:solidFill>
            <a:prstDash val="solid"/>
          </a:ln>
        </p:spPr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05B08FE-01EA-4F2C-AAC1-4EBED2D2B6F4}"/>
              </a:ext>
            </a:extLst>
          </p:cNvPr>
          <p:cNvSpPr>
            <a:spLocks noGrp="1"/>
          </p:cNvSpPr>
          <p:nvPr/>
        </p:nvSpPr>
        <p:spPr>
          <a:xfrm>
            <a:off x="685800" y="5238750"/>
            <a:ext cx="4000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93A5C1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3A5C1"/>
                </a:solidFill>
                <a:latin typeface="Malgun Gothic"/>
                <a:ea typeface="Malgun Gothic"/>
                <a:cs typeface="Malgun Gothic"/>
              </a:rPr>
              <a:t>INVESTOR RELATIONS · 2026.08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029CBA5-A550-4F6A-A882-F121FF4FE30C}"/>
              </a:ext>
            </a:extLst>
          </p:cNvPr>
          <p:cNvSpPr>
            <a:spLocks noGrp="1"/>
          </p:cNvSpPr>
          <p:nvPr/>
        </p:nvSpPr>
        <p:spPr>
          <a:xfrm>
            <a:off x="8362950" y="5238750"/>
            <a:ext cx="3143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93A5C1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3A5C1"/>
                </a:solidFill>
                <a:latin typeface="Malgun Gothic"/>
                <a:ea typeface="Malgun Gothic"/>
                <a:cs typeface="Malgun Gothic"/>
              </a:rPr>
              <a:t>카베닉스(KAVENIX)</a:t>
            </a:r>
          </a:p>
        </p:txBody>
      </p:sp>
    </p:spTree>
    <p:extLst>
      <p:ext uri="{BB962C8B-B14F-4D97-AF65-F5344CB8AC3E}">
        <p14:creationId xmlns:p14="http://schemas.microsoft.com/office/powerpoint/2010/main" val="168230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AF729330-FAC4-435F-8B88-225D17542E5A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INVESTMENT THESIS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CD5C872-AAD6-408A-B059-C67B9ACB850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메일함은 시작점이고, 제품 발송 API가 확장점입니다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ABA39F45-682B-406C-8EBE-2B4326C702A2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3F823F5-08BA-42AE-9CF5-05819DCF9DA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B626A2C-E3B9-465F-A3EC-D1FDCE4FF0E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644D607-9303-446E-ACF0-6821183AB421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7239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7889"/>
          </a:bodyPr>
          <a:lstStyle/>
          <a:p>
            <a:pPr algn="l">
              <a:lnSpc>
                <a:spcPct val="118000"/>
              </a:lnSpc>
              <a:buNone/>
              <a:defRPr sz="172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AI 코딩으로 서비스 출시는 빨라졌지만, 고객에게 가입·주문·결제·비밀번호 메일을 보내는 순간 별도의 도메인 인증과 발송 인프라가 필요합니다.</a:t>
            </a:r>
          </a:p>
        </p:txBody>
      </p:sp>
      <p:sp>
        <p:nvSpPr>
          <p:cNvPr id="7" name="직선 연결선 6">
            <a:extLst>
              <a:ext uri="{FF2B5EF4-FFF2-40B4-BE49-F238E27FC236}">
                <a16:creationId xmlns:a16="http://schemas.microsoft.com/office/drawing/2014/main" id="{446F232C-9AF3-4511-8108-F3BA233442C9}"/>
              </a:ext>
            </a:extLst>
          </p:cNvPr>
          <p:cNvSpPr>
            <a:spLocks noGrp="1"/>
          </p:cNvSpPr>
          <p:nvPr/>
        </p:nvSpPr>
        <p:spPr>
          <a:xfrm>
            <a:off x="8382000" y="2095500"/>
            <a:ext cx="0" cy="1428750"/>
          </a:xfrm>
          <a:prstGeom prst="line">
            <a:avLst/>
          </a:prstGeom>
          <a:noFill/>
          <a:ln w="38100">
            <a:solidFill>
              <a:srgbClr val="2F6DF6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465C181-B8E3-48B9-B66A-160D15F47A86}"/>
              </a:ext>
            </a:extLst>
          </p:cNvPr>
          <p:cNvSpPr>
            <a:spLocks noGrp="1"/>
          </p:cNvSpPr>
          <p:nvPr/>
        </p:nvSpPr>
        <p:spPr>
          <a:xfrm>
            <a:off x="8858250" y="2019300"/>
            <a:ext cx="2476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3175"/>
          </a:bodyPr>
          <a:lstStyle/>
          <a:p>
            <a:pPr algn="l">
              <a:lnSpc>
                <a:spcPct val="105000"/>
              </a:lnSpc>
              <a:buNone/>
              <a:def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84%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C0884A-3C83-412A-B275-0BF3F6C9FFAC}"/>
              </a:ext>
            </a:extLst>
          </p:cNvPr>
          <p:cNvSpPr>
            <a:spLocks noGrp="1"/>
          </p:cNvSpPr>
          <p:nvPr/>
        </p:nvSpPr>
        <p:spPr>
          <a:xfrm>
            <a:off x="8858250" y="2638425"/>
            <a:ext cx="2476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2025년 개발 과정에서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AI 도구를 사용하거나 사용할 계획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F39BF949-B031-4A7B-A21E-33A3FA848799}"/>
              </a:ext>
            </a:extLst>
          </p:cNvPr>
          <p:cNvSpPr>
            <a:spLocks noGrp="1"/>
          </p:cNvSpPr>
          <p:nvPr/>
        </p:nvSpPr>
        <p:spPr>
          <a:xfrm>
            <a:off x="68580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25337DC-996F-4EB0-AFE2-9A52FD4EF53F}"/>
              </a:ext>
            </a:extLst>
          </p:cNvPr>
          <p:cNvSpPr>
            <a:spLocks noGrp="1"/>
          </p:cNvSpPr>
          <p:nvPr/>
        </p:nvSpPr>
        <p:spPr>
          <a:xfrm>
            <a:off x="895350" y="3714750"/>
            <a:ext cx="3028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사람의 메일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1259EB0-6D5A-4630-8457-B33E5DB92C2B}"/>
              </a:ext>
            </a:extLst>
          </p:cNvPr>
          <p:cNvSpPr>
            <a:spLocks noGrp="1"/>
          </p:cNvSpPr>
          <p:nvPr/>
        </p:nvSpPr>
        <p:spPr>
          <a:xfrm>
            <a:off x="895350" y="4048125"/>
            <a:ext cx="3028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문의·제휴·정산을 대표 도메인 메일함에서 처리합니다.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BC03E942-F3C4-4A6D-9008-FEDD13B2F492}"/>
              </a:ext>
            </a:extLst>
          </p:cNvPr>
          <p:cNvSpPr>
            <a:spLocks noGrp="1"/>
          </p:cNvSpPr>
          <p:nvPr/>
        </p:nvSpPr>
        <p:spPr>
          <a:xfrm>
            <a:off x="436245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F730E55-3EEF-4E6D-B448-C892FFCF9AED}"/>
              </a:ext>
            </a:extLst>
          </p:cNvPr>
          <p:cNvSpPr>
            <a:spLocks noGrp="1"/>
          </p:cNvSpPr>
          <p:nvPr/>
        </p:nvSpPr>
        <p:spPr>
          <a:xfrm>
            <a:off x="4572000" y="3714750"/>
            <a:ext cx="3028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제품의 메일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E890C4E2-25BA-4284-8EC3-2EDDC3D72AFB}"/>
              </a:ext>
            </a:extLst>
          </p:cNvPr>
          <p:cNvSpPr>
            <a:spLocks noGrp="1"/>
          </p:cNvSpPr>
          <p:nvPr/>
        </p:nvSpPr>
        <p:spPr>
          <a:xfrm>
            <a:off x="4572000" y="4048125"/>
            <a:ext cx="3028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회원가입·주문·배송·비밀번호 메일을 API로 발송합니다.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FE41603-9B07-4577-8D7D-F7B674787489}"/>
              </a:ext>
            </a:extLst>
          </p:cNvPr>
          <p:cNvSpPr>
            <a:spLocks noGrp="1"/>
          </p:cNvSpPr>
          <p:nvPr/>
        </p:nvSpPr>
        <p:spPr>
          <a:xfrm>
            <a:off x="803910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4DCEF5C-D101-4C96-9D04-53692A0E5BE3}"/>
              </a:ext>
            </a:extLst>
          </p:cNvPr>
          <p:cNvSpPr>
            <a:spLocks noGrp="1"/>
          </p:cNvSpPr>
          <p:nvPr/>
        </p:nvSpPr>
        <p:spPr>
          <a:xfrm>
            <a:off x="8248650" y="3714750"/>
            <a:ext cx="3028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AI의 메일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DF825EC-E3E4-422D-84B8-0586ED7860A6}"/>
              </a:ext>
            </a:extLst>
          </p:cNvPr>
          <p:cNvSpPr>
            <a:spLocks noGrp="1"/>
          </p:cNvSpPr>
          <p:nvPr/>
        </p:nvSpPr>
        <p:spPr>
          <a:xfrm>
            <a:off x="8248650" y="4048125"/>
            <a:ext cx="3028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에이전트가 같은 API를 호출해 보고·알림·후속 메일을 자동화합니다.</a:t>
            </a:r>
          </a:p>
        </p:txBody>
      </p:sp>
    </p:spTree>
    <p:extLst>
      <p:ext uri="{BB962C8B-B14F-4D97-AF65-F5344CB8AC3E}">
        <p14:creationId xmlns:p14="http://schemas.microsoft.com/office/powerpoint/2010/main" val="109762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직사각형 24">
            <a:extLst>
              <a:ext uri="{FF2B5EF4-FFF2-40B4-BE49-F238E27FC236}">
                <a16:creationId xmlns:a16="http://schemas.microsoft.com/office/drawing/2014/main" id="{FBBCDFF5-02A5-4A4C-BD0F-9C5DAABE40A1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PROBLEM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2BC2B9F1-42C5-4D9A-862F-A0D4C09018D9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제품 코드는 빨리 만들어져도 고객 메일은 자동으로 완성되지 않습니다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1BA93D5D-C0CC-4C2A-BA59-E220F3E85D8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C30BC95-EE82-4BFC-9F4F-44E4D3FD5652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AFBB441-1994-43F2-A2FC-8D7681F175C1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6" name="직선 연결선 5">
            <a:extLst>
              <a:ext uri="{FF2B5EF4-FFF2-40B4-BE49-F238E27FC236}">
                <a16:creationId xmlns:a16="http://schemas.microsoft.com/office/drawing/2014/main" id="{1050B507-6AFB-4189-A0EF-9CA093837143}"/>
              </a:ext>
            </a:extLst>
          </p:cNvPr>
          <p:cNvSpPr>
            <a:spLocks noGrp="1"/>
          </p:cNvSpPr>
          <p:nvPr/>
        </p:nvSpPr>
        <p:spPr>
          <a:xfrm>
            <a:off x="857250" y="2952750"/>
            <a:ext cx="10287000" cy="0"/>
          </a:xfrm>
          <a:prstGeom prst="line">
            <a:avLst/>
          </a:prstGeom>
          <a:noFill/>
          <a:ln w="28575">
            <a:solidFill>
              <a:srgbClr val="B8C8E2"/>
            </a:solidFill>
            <a:prstDash val="solid"/>
          </a:ln>
        </p:spPr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54D8B7FB-2272-43C9-B99C-D4DADB4F154D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AFC0DE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C1CBAD1-E312-46E4-AB7C-81066E9C7174}"/>
              </a:ext>
            </a:extLst>
          </p:cNvPr>
          <p:cNvSpPr>
            <a:spLocks noGrp="1"/>
          </p:cNvSpPr>
          <p:nvPr/>
        </p:nvSpPr>
        <p:spPr>
          <a:xfrm>
            <a:off x="685800" y="2847975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55555"/>
          </a:bodyPr>
          <a:lstStyle/>
          <a:p>
            <a:pPr algn="ctr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9D537FC-0C47-4CBE-AF67-8D774EE39298}"/>
              </a:ext>
            </a:extLst>
          </p:cNvPr>
          <p:cNvSpPr>
            <a:spLocks noGrp="1"/>
          </p:cNvSpPr>
          <p:nvPr/>
        </p:nvSpPr>
        <p:spPr>
          <a:xfrm>
            <a:off x="685800" y="337185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도메인 신원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902C411-9B96-493F-B340-B02D550F3C5E}"/>
              </a:ext>
            </a:extLst>
          </p:cNvPr>
          <p:cNvSpPr>
            <a:spLocks noGrp="1"/>
          </p:cNvSpPr>
          <p:nvPr/>
        </p:nvSpPr>
        <p:spPr>
          <a:xfrm>
            <a:off x="685800" y="381000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브랜드 주소를 샀지만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메일 계정은 따로 개통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2AB9454-AD17-412D-B4FD-9784CD587A5B}"/>
              </a:ext>
            </a:extLst>
          </p:cNvPr>
          <p:cNvSpPr>
            <a:spLocks noGrp="1"/>
          </p:cNvSpPr>
          <p:nvPr/>
        </p:nvSpPr>
        <p:spPr>
          <a:xfrm>
            <a:off x="3333750" y="27813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F7B549A-2B1D-407B-A4F4-4EA3084B3213}"/>
              </a:ext>
            </a:extLst>
          </p:cNvPr>
          <p:cNvSpPr>
            <a:spLocks noGrp="1"/>
          </p:cNvSpPr>
          <p:nvPr/>
        </p:nvSpPr>
        <p:spPr>
          <a:xfrm>
            <a:off x="3333750" y="2847975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55555"/>
          </a:bodyPr>
          <a:lstStyle/>
          <a:p>
            <a:pPr algn="ctr">
              <a:lnSpc>
                <a:spcPct val="105000"/>
              </a:lnSpc>
              <a:buNone/>
              <a:defRPr sz="9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6A3495C5-A9F8-4DA8-A182-32779241E2EB}"/>
              </a:ext>
            </a:extLst>
          </p:cNvPr>
          <p:cNvSpPr>
            <a:spLocks noGrp="1"/>
          </p:cNvSpPr>
          <p:nvPr/>
        </p:nvSpPr>
        <p:spPr>
          <a:xfrm>
            <a:off x="3333750" y="337185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발신 인증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1F3677B-E0AF-47A0-A676-49255DAB9B27}"/>
              </a:ext>
            </a:extLst>
          </p:cNvPr>
          <p:cNvSpPr>
            <a:spLocks noGrp="1"/>
          </p:cNvSpPr>
          <p:nvPr/>
        </p:nvSpPr>
        <p:spPr>
          <a:xfrm>
            <a:off x="3333750" y="381000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MX·SPF·DKIM·DMARC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설정과 검증이 필요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4CCA1D07-F583-4BB8-BF82-27C40FBA67EF}"/>
              </a:ext>
            </a:extLst>
          </p:cNvPr>
          <p:cNvSpPr>
            <a:spLocks noGrp="1"/>
          </p:cNvSpPr>
          <p:nvPr/>
        </p:nvSpPr>
        <p:spPr>
          <a:xfrm>
            <a:off x="5981700" y="27813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AFC0DE"/>
            </a:solidFill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205BE6C-D85C-4680-A3DF-C158892CB366}"/>
              </a:ext>
            </a:extLst>
          </p:cNvPr>
          <p:cNvSpPr>
            <a:spLocks noGrp="1"/>
          </p:cNvSpPr>
          <p:nvPr/>
        </p:nvSpPr>
        <p:spPr>
          <a:xfrm>
            <a:off x="5981700" y="2847975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55555"/>
          </a:bodyPr>
          <a:lstStyle/>
          <a:p>
            <a:pPr algn="ctr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A4D9AEC4-BA38-4585-8ECA-C460A596224C}"/>
              </a:ext>
            </a:extLst>
          </p:cNvPr>
          <p:cNvSpPr>
            <a:spLocks noGrp="1"/>
          </p:cNvSpPr>
          <p:nvPr/>
        </p:nvSpPr>
        <p:spPr>
          <a:xfrm>
            <a:off x="5981700" y="337185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제품 연동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1E2078B-1582-47D5-8161-C2917E9FFD95}"/>
              </a:ext>
            </a:extLst>
          </p:cNvPr>
          <p:cNvSpPr>
            <a:spLocks noGrp="1"/>
          </p:cNvSpPr>
          <p:nvPr/>
        </p:nvSpPr>
        <p:spPr>
          <a:xfrm>
            <a:off x="5981700" y="381000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SMTP나 API를 다시 고르고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서버 코드를 별도 구현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46CC9AFB-BD1A-4424-8E18-B25EB000D112}"/>
              </a:ext>
            </a:extLst>
          </p:cNvPr>
          <p:cNvSpPr>
            <a:spLocks noGrp="1"/>
          </p:cNvSpPr>
          <p:nvPr/>
        </p:nvSpPr>
        <p:spPr>
          <a:xfrm>
            <a:off x="8629650" y="2781300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AFC0DE"/>
            </a:solidFill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0056C8B3-9240-4ACA-A5F3-1A7DFA877EB7}"/>
              </a:ext>
            </a:extLst>
          </p:cNvPr>
          <p:cNvSpPr>
            <a:spLocks noGrp="1"/>
          </p:cNvSpPr>
          <p:nvPr/>
        </p:nvSpPr>
        <p:spPr>
          <a:xfrm>
            <a:off x="8629650" y="2847975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55555"/>
          </a:bodyPr>
          <a:lstStyle/>
          <a:p>
            <a:pPr algn="ctr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DB1088AC-CC50-45D9-A604-03064057F42E}"/>
              </a:ext>
            </a:extLst>
          </p:cNvPr>
          <p:cNvSpPr>
            <a:spLocks noGrp="1"/>
          </p:cNvSpPr>
          <p:nvPr/>
        </p:nvSpPr>
        <p:spPr>
          <a:xfrm>
            <a:off x="8629650" y="337185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발송 추적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9D6D64B9-1C3B-4296-9B7C-5C4C246272DC}"/>
              </a:ext>
            </a:extLst>
          </p:cNvPr>
          <p:cNvSpPr>
            <a:spLocks noGrp="1"/>
          </p:cNvSpPr>
          <p:nvPr/>
        </p:nvSpPr>
        <p:spPr>
          <a:xfrm>
            <a:off x="8629650" y="3810000"/>
            <a:ext cx="2286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전송 이후 성공·실패를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메시지 단위로 확인</a:t>
            </a:r>
          </a:p>
        </p:txBody>
      </p:sp>
      <p:sp>
        <p:nvSpPr>
          <p:cNvPr id="23" name="사각형: 둥근 모서리 22">
            <a:extLst>
              <a:ext uri="{FF2B5EF4-FFF2-40B4-BE49-F238E27FC236}">
                <a16:creationId xmlns:a16="http://schemas.microsoft.com/office/drawing/2014/main" id="{2C8E416C-0714-45F1-9CAC-FF419B651301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10820400" cy="781050"/>
          </a:xfrm>
          <a:prstGeom prst="roundRect">
            <a:avLst>
              <a:gd name="adj" fmla="val 17073"/>
            </a:avLst>
          </a:prstGeom>
          <a:solidFill>
            <a:srgbClr val="EDF4FF"/>
          </a:solidFill>
          <a:ln w="9525">
            <a:solidFill>
              <a:srgbClr val="CADAF8"/>
            </a:solidFill>
            <a:prstDash val="solid"/>
          </a:ln>
        </p:spPr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1F47E48D-A964-4E7B-822C-D4F55E4A5777}"/>
              </a:ext>
            </a:extLst>
          </p:cNvPr>
          <p:cNvSpPr>
            <a:spLocks noGrp="1"/>
          </p:cNvSpPr>
          <p:nvPr/>
        </p:nvSpPr>
        <p:spPr>
          <a:xfrm>
            <a:off x="952500" y="5172075"/>
            <a:ext cx="1028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0159"/>
          </a:bodyPr>
          <a:lstStyle/>
          <a:p>
            <a:pPr algn="l">
              <a:lnSpc>
                <a:spcPct val="105000"/>
              </a:lnSpc>
              <a:buNone/>
              <a:defRPr sz="18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8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오피셜메일은 ‘개통 완료’에서 ‘제품 발송 완료’까지 한 흐름으로 연결합니다.</a:t>
            </a:r>
          </a:p>
        </p:txBody>
      </p:sp>
    </p:spTree>
    <p:extLst>
      <p:ext uri="{BB962C8B-B14F-4D97-AF65-F5344CB8AC3E}">
        <p14:creationId xmlns:p14="http://schemas.microsoft.com/office/powerpoint/2010/main" val="1025546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72562B9F-6B6D-4218-968E-56C1C92DE3BB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93B5FF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93B5FF"/>
                </a:solidFill>
                <a:latin typeface="Malgun Gothic"/>
                <a:ea typeface="Malgun Gothic"/>
                <a:cs typeface="Malgun Gothic"/>
              </a:rPr>
              <a:t>WHY NOW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72F2296-7D58-451F-AE32-9567828EC01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327"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2025년에 제작 장벽이 무너졌고, 2026년에는 운영 장벽이 다음 병목이 됐습니다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A63FE14F-F49E-44DA-8E65-81320031D351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3EE1C55-F9D6-4DA6-9ADF-E04A016E2C08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8C3A7F4-1623-461A-9AA7-327D7B26B844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6" name="직선 연결선 5">
            <a:extLst>
              <a:ext uri="{FF2B5EF4-FFF2-40B4-BE49-F238E27FC236}">
                <a16:creationId xmlns:a16="http://schemas.microsoft.com/office/drawing/2014/main" id="{95AEB2D0-AE85-4675-9C46-8503950221D7}"/>
              </a:ext>
            </a:extLst>
          </p:cNvPr>
          <p:cNvSpPr>
            <a:spLocks noGrp="1"/>
          </p:cNvSpPr>
          <p:nvPr/>
        </p:nvSpPr>
        <p:spPr>
          <a:xfrm>
            <a:off x="1428750" y="3143250"/>
            <a:ext cx="9334500" cy="0"/>
          </a:xfrm>
          <a:prstGeom prst="line">
            <a:avLst/>
          </a:prstGeom>
          <a:noFill/>
          <a:ln w="28575">
            <a:solidFill>
              <a:srgbClr val="40516F"/>
            </a:solidFill>
            <a:prstDash val="solid"/>
          </a:ln>
        </p:spPr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C3EBC08-C8EA-4FAD-B26A-B406CBCE7839}"/>
              </a:ext>
            </a:extLst>
          </p:cNvPr>
          <p:cNvSpPr>
            <a:spLocks noGrp="1"/>
          </p:cNvSpPr>
          <p:nvPr/>
        </p:nvSpPr>
        <p:spPr>
          <a:xfrm>
            <a:off x="1066800" y="26670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AFC2E6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D88EDDA-2C91-4594-8426-AF7E2D755723}"/>
              </a:ext>
            </a:extLst>
          </p:cNvPr>
          <p:cNvSpPr>
            <a:spLocks noGrp="1"/>
          </p:cNvSpPr>
          <p:nvPr/>
        </p:nvSpPr>
        <p:spPr>
          <a:xfrm>
            <a:off x="1066800" y="297180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2024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DC68209-0E74-427F-81DC-80D098128E3D}"/>
              </a:ext>
            </a:extLst>
          </p:cNvPr>
          <p:cNvSpPr>
            <a:spLocks noGrp="1"/>
          </p:cNvSpPr>
          <p:nvPr/>
        </p:nvSpPr>
        <p:spPr>
          <a:xfrm>
            <a:off x="1066800" y="3276600"/>
            <a:ext cx="2476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생성형 AI 보조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973180F-84C9-4737-87AD-104B066CFE9C}"/>
              </a:ext>
            </a:extLst>
          </p:cNvPr>
          <p:cNvSpPr>
            <a:spLocks noGrp="1"/>
          </p:cNvSpPr>
          <p:nvPr/>
        </p:nvSpPr>
        <p:spPr>
          <a:xfrm>
            <a:off x="1066800" y="3867150"/>
            <a:ext cx="2476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rPr>
              <a:t>개발자가 코딩 도구를 업무에 도입하던 단계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96DDDFA-9D8E-45B0-9DE6-5A150CD20B2D}"/>
              </a:ext>
            </a:extLst>
          </p:cNvPr>
          <p:cNvSpPr>
            <a:spLocks noGrp="1"/>
          </p:cNvSpPr>
          <p:nvPr/>
        </p:nvSpPr>
        <p:spPr>
          <a:xfrm>
            <a:off x="4095750" y="26670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B5EB661-647A-4099-97A9-93CF62B161F4}"/>
              </a:ext>
            </a:extLst>
          </p:cNvPr>
          <p:cNvSpPr>
            <a:spLocks noGrp="1"/>
          </p:cNvSpPr>
          <p:nvPr/>
        </p:nvSpPr>
        <p:spPr>
          <a:xfrm>
            <a:off x="4095750" y="297180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2025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3FF08CE-A6E4-439A-8C9F-92552563383C}"/>
              </a:ext>
            </a:extLst>
          </p:cNvPr>
          <p:cNvSpPr>
            <a:spLocks noGrp="1"/>
          </p:cNvSpPr>
          <p:nvPr/>
        </p:nvSpPr>
        <p:spPr>
          <a:xfrm>
            <a:off x="4095750" y="3276600"/>
            <a:ext cx="2857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바이브코딩 확산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7D28AE7-4051-4D9D-8345-4247123EE31E}"/>
              </a:ext>
            </a:extLst>
          </p:cNvPr>
          <p:cNvSpPr>
            <a:spLocks noGrp="1"/>
          </p:cNvSpPr>
          <p:nvPr/>
        </p:nvSpPr>
        <p:spPr>
          <a:xfrm>
            <a:off x="4095750" y="3867150"/>
            <a:ext cx="285750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rPr>
              <a:t>AI 도구 사용·계획 84%, AI 저장소 430만 개. 제작 장벽 급감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A450A362-A507-4200-B6F4-3F2421970E8A}"/>
              </a:ext>
            </a:extLst>
          </p:cNvPr>
          <p:cNvSpPr>
            <a:spLocks noGrp="1"/>
          </p:cNvSpPr>
          <p:nvPr/>
        </p:nvSpPr>
        <p:spPr>
          <a:xfrm>
            <a:off x="7772400" y="2667000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308B0A3-648F-43EB-B8AD-65EAE8563D84}"/>
              </a:ext>
            </a:extLst>
          </p:cNvPr>
          <p:cNvSpPr>
            <a:spLocks noGrp="1"/>
          </p:cNvSpPr>
          <p:nvPr/>
        </p:nvSpPr>
        <p:spPr>
          <a:xfrm>
            <a:off x="7772400" y="2971800"/>
            <a:ext cx="3143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2026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7702016-A697-45D7-B950-37A835CF5427}"/>
              </a:ext>
            </a:extLst>
          </p:cNvPr>
          <p:cNvSpPr>
            <a:spLocks noGrp="1"/>
          </p:cNvSpPr>
          <p:nvPr/>
        </p:nvSpPr>
        <p:spPr>
          <a:xfrm>
            <a:off x="7772400" y="327660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4000"/>
              </a:lnSpc>
              <a:buNone/>
              <a:def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사업화 인프라 수요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E9AB48B-8D51-40A1-B459-F664383FEFF8}"/>
              </a:ext>
            </a:extLst>
          </p:cNvPr>
          <p:cNvSpPr>
            <a:spLocks noGrp="1"/>
          </p:cNvSpPr>
          <p:nvPr/>
        </p:nvSpPr>
        <p:spPr>
          <a:xfrm>
            <a:off x="7772400" y="3867150"/>
            <a:ext cx="31432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B6C5DE"/>
                </a:solidFill>
                <a:latin typeface="Malgun Gothic"/>
                <a:ea typeface="Malgun Gothic"/>
                <a:cs typeface="Malgun Gothic"/>
              </a:rPr>
              <a:t>AI 중심 개발 방식이 정착되며 신뢰·계정·보안·고객응대 같은 운영 품질이 차별화 요소로 이동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3F621896-591A-4045-88B2-0F0D490C1C3B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762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91B2FF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1B2FF"/>
                </a:solidFill>
                <a:latin typeface="Malgun Gothic"/>
                <a:ea typeface="Malgun Gothic"/>
                <a:cs typeface="Malgun Gothic"/>
              </a:rPr>
              <a:t>해석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9B82BAA-7D14-4CC8-9F85-227C0E6726F3}"/>
              </a:ext>
            </a:extLst>
          </p:cNvPr>
          <p:cNvSpPr>
            <a:spLocks noGrp="1"/>
          </p:cNvSpPr>
          <p:nvPr/>
        </p:nvSpPr>
        <p:spPr>
          <a:xfrm>
            <a:off x="1524000" y="5314950"/>
            <a:ext cx="9715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440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코드는 더 빨리 만들어지지만, 회사 이름으로 메일을 보내는 순간부터는 ‘운영 가능한 사업자’의 기반이 필요합니다.</a:t>
            </a:r>
          </a:p>
        </p:txBody>
      </p:sp>
    </p:spTree>
    <p:extLst>
      <p:ext uri="{BB962C8B-B14F-4D97-AF65-F5344CB8AC3E}">
        <p14:creationId xmlns:p14="http://schemas.microsoft.com/office/powerpoint/2010/main" val="858759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F458CC28-6BA7-408B-B4BB-42DE01590909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MARKET EVIDENCE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DCD2FAE-8C8F-4764-B94B-EBC8EDA1D440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9279"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1인 사업자는 이미 116만 개를 넘었고, 온라인 사업 비중이 가장 큽니다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F336134C-344E-42C4-A9F7-C33DA698CD00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1467601-BE3C-4326-9A2D-9A3BAB03B385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E0732B1-A3F9-4E44-96D9-00E08D6AD04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5E9397-027A-4F5F-B261-370222009964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484"/>
          </a:bodyPr>
          <a:lstStyle/>
          <a:p>
            <a:pPr algn="l">
              <a:lnSpc>
                <a:spcPct val="105000"/>
              </a:lnSpc>
              <a:buNone/>
              <a:defRPr sz="35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5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1,162,529개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2F62A21-1D7F-4AD4-9C83-A8A22A6ED074}"/>
              </a:ext>
            </a:extLst>
          </p:cNvPr>
          <p:cNvSpPr>
            <a:spLocks noGrp="1"/>
          </p:cNvSpPr>
          <p:nvPr/>
        </p:nvSpPr>
        <p:spPr>
          <a:xfrm>
            <a:off x="685800" y="2857500"/>
            <a:ext cx="314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2023년 기준 1인 창조기업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07D31A9-2845-435A-BEE8-D4A341559093}"/>
              </a:ext>
            </a:extLst>
          </p:cNvPr>
          <p:cNvSpPr>
            <a:spLocks noGrp="1"/>
          </p:cNvSpPr>
          <p:nvPr/>
        </p:nvSpPr>
        <p:spPr>
          <a:xfrm>
            <a:off x="685800" y="3857625"/>
            <a:ext cx="3143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484"/>
          </a:bodyPr>
          <a:lstStyle/>
          <a:p>
            <a:pPr algn="l">
              <a:lnSpc>
                <a:spcPct val="105000"/>
              </a:lnSpc>
              <a:buNone/>
              <a:defRPr sz="352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3525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+15.4%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89E255-9D4D-497A-BA89-51919E9BC812}"/>
              </a:ext>
            </a:extLst>
          </p:cNvPr>
          <p:cNvSpPr>
            <a:spLocks noGrp="1"/>
          </p:cNvSpPr>
          <p:nvPr/>
        </p:nvSpPr>
        <p:spPr>
          <a:xfrm>
            <a:off x="685800" y="4476750"/>
            <a:ext cx="3143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전년 1,007,769개 대비 증가</a:t>
            </a:r>
          </a:p>
        </p:txBody>
      </p:sp>
      <p:graphicFrame>
        <p:nvGraphicFramePr>
          <p:cNvPr id="21" name="Chart"/>
          <p:cNvGraphicFramePr/>
          <p:nvPr/>
        </p:nvGraphicFramePr>
        <p:xfrm>
          <a:off x="4762500" y="2143125"/>
          <a:ext cx="6572250" cy="3333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0F015781-1D87-4DCD-862C-869AC40235DE}"/>
              </a:ext>
            </a:extLst>
          </p:cNvPr>
          <p:cNvSpPr>
            <a:spLocks noGrp="1"/>
          </p:cNvSpPr>
          <p:nvPr/>
        </p:nvSpPr>
        <p:spPr>
          <a:xfrm>
            <a:off x="4762500" y="5619750"/>
            <a:ext cx="6572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r">
              <a:lnSpc>
                <a:spcPct val="105000"/>
              </a:lnSpc>
              <a:buNone/>
              <a:def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단위: % · 2025년 실태조사(2023년 기업통계등록부 기준)</a:t>
            </a:r>
          </a:p>
        </p:txBody>
      </p:sp>
    </p:spTree>
    <p:extLst>
      <p:ext uri="{BB962C8B-B14F-4D97-AF65-F5344CB8AC3E}">
        <p14:creationId xmlns:p14="http://schemas.microsoft.com/office/powerpoint/2010/main" val="1051185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AF9064F4-327C-4EC6-BCCD-F399BD909FB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PRODUCT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A1D2F32-2C11-4CE2-98A0-9F13B0F31E9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한 도메인으로 메일함과 서비스 발송을 함께 시작합니다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C71F5A17-386A-4155-A76B-44BF4B17AD6C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8AEF2C2-95F7-45FE-98DD-4AAEE3BE2BBF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BF7FD3D-214A-4086-BDC6-971FF248E9CC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  <p:sp>
        <p:nvSpPr>
          <p:cNvPr id="6" name="직선 연결선 5">
            <a:extLst>
              <a:ext uri="{FF2B5EF4-FFF2-40B4-BE49-F238E27FC236}">
                <a16:creationId xmlns:a16="http://schemas.microsoft.com/office/drawing/2014/main" id="{A84ED8A4-7663-45D6-AAEB-4AC38C3E60EB}"/>
              </a:ext>
            </a:extLst>
          </p:cNvPr>
          <p:cNvSpPr>
            <a:spLocks noGrp="1"/>
          </p:cNvSpPr>
          <p:nvPr/>
        </p:nvSpPr>
        <p:spPr>
          <a:xfrm>
            <a:off x="2971800" y="3276600"/>
            <a:ext cx="438150" cy="0"/>
          </a:xfrm>
          <a:prstGeom prst="line">
            <a:avLst/>
          </a:prstGeom>
          <a:noFill/>
          <a:ln w="19050">
            <a:solidFill>
              <a:srgbClr val="AFC3E9"/>
            </a:solidFill>
            <a:prstDash val="solid"/>
          </a:ln>
        </p:spPr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B6765EB-7806-4C5E-9EE6-7BA52A8E3D70}"/>
              </a:ext>
            </a:extLst>
          </p:cNvPr>
          <p:cNvSpPr>
            <a:spLocks noGrp="1"/>
          </p:cNvSpPr>
          <p:nvPr/>
        </p:nvSpPr>
        <p:spPr>
          <a:xfrm>
            <a:off x="685800" y="23812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5D3EC32-52B6-412E-A14B-D1BF5A89F40E}"/>
              </a:ext>
            </a:extLst>
          </p:cNvPr>
          <p:cNvSpPr>
            <a:spLocks noGrp="1"/>
          </p:cNvSpPr>
          <p:nvPr/>
        </p:nvSpPr>
        <p:spPr>
          <a:xfrm>
            <a:off x="685800" y="2781300"/>
            <a:ext cx="2266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도메인 연결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DDF325A-644F-4999-9992-DBCD693181D7}"/>
              </a:ext>
            </a:extLst>
          </p:cNvPr>
          <p:cNvSpPr>
            <a:spLocks noGrp="1"/>
          </p:cNvSpPr>
          <p:nvPr/>
        </p:nvSpPr>
        <p:spPr>
          <a:xfrm>
            <a:off x="685800" y="3429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MX·SPF·DKIM·DMARC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값 제공과 상태 검증</a:t>
            </a:r>
          </a:p>
        </p:txBody>
      </p:sp>
      <p:sp>
        <p:nvSpPr>
          <p:cNvPr id="10" name="직선 연결선 9">
            <a:extLst>
              <a:ext uri="{FF2B5EF4-FFF2-40B4-BE49-F238E27FC236}">
                <a16:creationId xmlns:a16="http://schemas.microsoft.com/office/drawing/2014/main" id="{A0FAC532-69FB-45DD-BE64-8680A930498D}"/>
              </a:ext>
            </a:extLst>
          </p:cNvPr>
          <p:cNvSpPr>
            <a:spLocks noGrp="1"/>
          </p:cNvSpPr>
          <p:nvPr/>
        </p:nvSpPr>
        <p:spPr>
          <a:xfrm>
            <a:off x="5695950" y="3276600"/>
            <a:ext cx="438150" cy="0"/>
          </a:xfrm>
          <a:prstGeom prst="line">
            <a:avLst/>
          </a:prstGeom>
          <a:noFill/>
          <a:ln w="19050">
            <a:solidFill>
              <a:srgbClr val="AFC3E9"/>
            </a:solidFill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B1B3676-E865-49E3-9DF2-3DB65F0C4831}"/>
              </a:ext>
            </a:extLst>
          </p:cNvPr>
          <p:cNvSpPr>
            <a:spLocks noGrp="1"/>
          </p:cNvSpPr>
          <p:nvPr/>
        </p:nvSpPr>
        <p:spPr>
          <a:xfrm>
            <a:off x="3409950" y="23812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E34D727-1931-4598-B5E5-B757EB1AE99C}"/>
              </a:ext>
            </a:extLst>
          </p:cNvPr>
          <p:cNvSpPr>
            <a:spLocks noGrp="1"/>
          </p:cNvSpPr>
          <p:nvPr/>
        </p:nvSpPr>
        <p:spPr>
          <a:xfrm>
            <a:off x="3409950" y="2781300"/>
            <a:ext cx="2266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대표 메일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F0D4705-D2EC-4B98-BDAB-6AC2CC2D7D38}"/>
              </a:ext>
            </a:extLst>
          </p:cNvPr>
          <p:cNvSpPr>
            <a:spLocks noGrp="1"/>
          </p:cNvSpPr>
          <p:nvPr/>
        </p:nvSpPr>
        <p:spPr>
          <a:xfrm>
            <a:off x="3409950" y="3429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문의·제휴·정산을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공식 주소로 송수신</a:t>
            </a:r>
          </a:p>
        </p:txBody>
      </p:sp>
      <p:sp>
        <p:nvSpPr>
          <p:cNvPr id="14" name="직선 연결선 13">
            <a:extLst>
              <a:ext uri="{FF2B5EF4-FFF2-40B4-BE49-F238E27FC236}">
                <a16:creationId xmlns:a16="http://schemas.microsoft.com/office/drawing/2014/main" id="{AB160AE7-C48E-4C9E-ACEC-564B85B11D7A}"/>
              </a:ext>
            </a:extLst>
          </p:cNvPr>
          <p:cNvSpPr>
            <a:spLocks noGrp="1"/>
          </p:cNvSpPr>
          <p:nvPr/>
        </p:nvSpPr>
        <p:spPr>
          <a:xfrm>
            <a:off x="8420100" y="3276600"/>
            <a:ext cx="438150" cy="0"/>
          </a:xfrm>
          <a:prstGeom prst="line">
            <a:avLst/>
          </a:prstGeom>
          <a:noFill/>
          <a:ln w="19050">
            <a:solidFill>
              <a:srgbClr val="AFC3E9"/>
            </a:solidFill>
            <a:prstDash val="solid"/>
          </a:ln>
        </p:spPr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16BD71-1702-452D-BE59-59501B425927}"/>
              </a:ext>
            </a:extLst>
          </p:cNvPr>
          <p:cNvSpPr>
            <a:spLocks noGrp="1"/>
          </p:cNvSpPr>
          <p:nvPr/>
        </p:nvSpPr>
        <p:spPr>
          <a:xfrm>
            <a:off x="6134100" y="23812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C377860A-6103-43F9-8ADD-28C78A1294A0}"/>
              </a:ext>
            </a:extLst>
          </p:cNvPr>
          <p:cNvSpPr>
            <a:spLocks noGrp="1"/>
          </p:cNvSpPr>
          <p:nvPr/>
        </p:nvSpPr>
        <p:spPr>
          <a:xfrm>
            <a:off x="6134100" y="2781300"/>
            <a:ext cx="2266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API 키 발급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529A3D1-5B11-4A32-A28C-9E35C64DA1ED}"/>
              </a:ext>
            </a:extLst>
          </p:cNvPr>
          <p:cNvSpPr>
            <a:spLocks noGrp="1"/>
          </p:cNvSpPr>
          <p:nvPr/>
        </p:nvSpPr>
        <p:spPr>
          <a:xfrm>
            <a:off x="6134100" y="3429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성장 플랜에서 서버용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발송 키를 안전하게 생성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780D08F-1FF9-4BEA-8AC2-E3F70898A7EF}"/>
              </a:ext>
            </a:extLst>
          </p:cNvPr>
          <p:cNvSpPr>
            <a:spLocks noGrp="1"/>
          </p:cNvSpPr>
          <p:nvPr/>
        </p:nvSpPr>
        <p:spPr>
          <a:xfrm>
            <a:off x="8858250" y="23812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7D13450-C19F-463E-93C1-AD6B9A9BC364}"/>
              </a:ext>
            </a:extLst>
          </p:cNvPr>
          <p:cNvSpPr>
            <a:spLocks noGrp="1"/>
          </p:cNvSpPr>
          <p:nvPr/>
        </p:nvSpPr>
        <p:spPr>
          <a:xfrm>
            <a:off x="8858250" y="2781300"/>
            <a:ext cx="22669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8901"/>
          </a:bodyPr>
          <a:lstStyle/>
          <a:p>
            <a:pPr algn="l">
              <a:lnSpc>
                <a:spcPct val="105000"/>
              </a:lnSpc>
              <a:buNone/>
              <a:def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제품·AI 호출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1AFDCB7-A2B9-4053-85C2-F7E3E7E43BE6}"/>
              </a:ext>
            </a:extLst>
          </p:cNvPr>
          <p:cNvSpPr>
            <a:spLocks noGrp="1"/>
          </p:cNvSpPr>
          <p:nvPr/>
        </p:nvSpPr>
        <p:spPr>
          <a:xfrm>
            <a:off x="8858250" y="3429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가입·주문·알림·보고를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같은 도메인으로 발송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59B55AE2-A237-4BE6-BF7A-952F8846BE85}"/>
              </a:ext>
            </a:extLst>
          </p:cNvPr>
          <p:cNvSpPr>
            <a:spLocks noGrp="1"/>
          </p:cNvSpPr>
          <p:nvPr/>
        </p:nvSpPr>
        <p:spPr>
          <a:xfrm>
            <a:off x="685800" y="4810125"/>
            <a:ext cx="10820400" cy="742950"/>
          </a:xfrm>
          <a:prstGeom prst="roundRect">
            <a:avLst>
              <a:gd name="adj" fmla="val 15385"/>
            </a:avLst>
          </a:prstGeom>
          <a:solidFill>
            <a:srgbClr val="111A33"/>
          </a:solidFill>
          <a:ln w="9525">
            <a:solidFill>
              <a:srgbClr val="111A33"/>
            </a:solidFill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AEF13349-AD11-461A-B770-4FFF2E2032EB}"/>
              </a:ext>
            </a:extLst>
          </p:cNvPr>
          <p:cNvSpPr>
            <a:spLocks noGrp="1"/>
          </p:cNvSpPr>
          <p:nvPr/>
        </p:nvSpPr>
        <p:spPr>
          <a:xfrm>
            <a:off x="952500" y="5010150"/>
            <a:ext cx="10287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메일함과 API가 같은 계정·도메인·발송 로그 위에서 작동합니다.</a:t>
            </a:r>
          </a:p>
        </p:txBody>
      </p:sp>
    </p:spTree>
    <p:extLst>
      <p:ext uri="{BB962C8B-B14F-4D97-AF65-F5344CB8AC3E}">
        <p14:creationId xmlns:p14="http://schemas.microsoft.com/office/powerpoint/2010/main" val="128168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EE595AE1-3726-44EC-AC59-CFB1A7E98061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PRODUCT DEPTH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7D10F2F-510E-49B1-AC23-DFCD538E184F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사람과 제품이 보내는 메일을 하나의 운영 레이어로 묶습니다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D5C6137B-538D-4DDC-8DFE-F3A4CC8A0DC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04EB4E2-59B3-4F69-850E-2CDAFD3B5960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64FE7DB-0138-4BB2-ACD6-485D5E642DF7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C21750F-F893-475E-8556-277EBC20DA9C}"/>
              </a:ext>
            </a:extLst>
          </p:cNvPr>
          <p:cNvSpPr>
            <a:spLocks noGrp="1"/>
          </p:cNvSpPr>
          <p:nvPr/>
        </p:nvSpPr>
        <p:spPr>
          <a:xfrm>
            <a:off x="685800" y="2143125"/>
            <a:ext cx="4000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499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사람이 보내는 메일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BE4D0FE0-1E81-4724-8458-7B090279FF4C}"/>
              </a:ext>
            </a:extLst>
          </p:cNvPr>
          <p:cNvSpPr>
            <a:spLocks noGrp="1"/>
          </p:cNvSpPr>
          <p:nvPr/>
        </p:nvSpPr>
        <p:spPr>
          <a:xfrm>
            <a:off x="685800" y="28003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대표 메일함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BC52492-A7AE-4D59-927E-F75002066EFA}"/>
              </a:ext>
            </a:extLst>
          </p:cNvPr>
          <p:cNvSpPr>
            <a:spLocks noGrp="1"/>
          </p:cNvSpPr>
          <p:nvPr/>
        </p:nvSpPr>
        <p:spPr>
          <a:xfrm>
            <a:off x="2781300" y="280035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문의 · 제휴 · 견적 · 정산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8BBEF3C2-2876-40A5-89B0-25534BD79EA1}"/>
              </a:ext>
            </a:extLst>
          </p:cNvPr>
          <p:cNvSpPr>
            <a:spLocks noGrp="1"/>
          </p:cNvSpPr>
          <p:nvPr/>
        </p:nvSpPr>
        <p:spPr>
          <a:xfrm>
            <a:off x="685800" y="339090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AI 어시스트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6918EA1-5E2C-4F80-B8E7-4191BB0835CD}"/>
              </a:ext>
            </a:extLst>
          </p:cNvPr>
          <p:cNvSpPr>
            <a:spLocks noGrp="1"/>
          </p:cNvSpPr>
          <p:nvPr/>
        </p:nvSpPr>
        <p:spPr>
          <a:xfrm>
            <a:off x="2781300" y="339090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수신 요약 · 답장 릴레이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199FE3E-10BC-4E6C-9D76-9E56DE1101BB}"/>
              </a:ext>
            </a:extLst>
          </p:cNvPr>
          <p:cNvSpPr>
            <a:spLocks noGrp="1"/>
          </p:cNvSpPr>
          <p:nvPr/>
        </p:nvSpPr>
        <p:spPr>
          <a:xfrm>
            <a:off x="685800" y="39814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IMAP/SMTP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D90677B-00A3-4E83-AFAC-DC9E8378D7DE}"/>
              </a:ext>
            </a:extLst>
          </p:cNvPr>
          <p:cNvSpPr>
            <a:spLocks noGrp="1"/>
          </p:cNvSpPr>
          <p:nvPr/>
        </p:nvSpPr>
        <p:spPr>
          <a:xfrm>
            <a:off x="2781300" y="3981450"/>
            <a:ext cx="2571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Outlook · Apple Mail</a:t>
            </a:r>
          </a:p>
        </p:txBody>
      </p:sp>
      <p:sp>
        <p:nvSpPr>
          <p:cNvPr id="13" name="직선 연결선 12">
            <a:extLst>
              <a:ext uri="{FF2B5EF4-FFF2-40B4-BE49-F238E27FC236}">
                <a16:creationId xmlns:a16="http://schemas.microsoft.com/office/drawing/2014/main" id="{7D8D4C1E-780A-4497-8B8D-203666F4DEF7}"/>
              </a:ext>
            </a:extLst>
          </p:cNvPr>
          <p:cNvSpPr>
            <a:spLocks noGrp="1"/>
          </p:cNvSpPr>
          <p:nvPr/>
        </p:nvSpPr>
        <p:spPr>
          <a:xfrm>
            <a:off x="6096000" y="2095500"/>
            <a:ext cx="0" cy="2647950"/>
          </a:xfrm>
          <a:prstGeom prst="line">
            <a:avLst/>
          </a:prstGeom>
          <a:noFill/>
          <a:ln w="19050">
            <a:solidFill>
              <a:srgbClr val="DDE5F1"/>
            </a:solidFill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1193007-8867-4602-8E8D-22A518406DF7}"/>
              </a:ext>
            </a:extLst>
          </p:cNvPr>
          <p:cNvSpPr>
            <a:spLocks noGrp="1"/>
          </p:cNvSpPr>
          <p:nvPr/>
        </p:nvSpPr>
        <p:spPr>
          <a:xfrm>
            <a:off x="6819900" y="2143125"/>
            <a:ext cx="447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499"/>
          </a:bodyPr>
          <a:lstStyle/>
          <a:p>
            <a:pPr algn="l">
              <a:lnSpc>
                <a:spcPct val="105000"/>
              </a:lnSpc>
              <a:buNone/>
              <a:def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서비스가 보내는 메일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CC259B5-3E5D-4A2A-A8AE-C05740132319}"/>
              </a:ext>
            </a:extLst>
          </p:cNvPr>
          <p:cNvSpPr>
            <a:spLocks noGrp="1"/>
          </p:cNvSpPr>
          <p:nvPr/>
        </p:nvSpPr>
        <p:spPr>
          <a:xfrm>
            <a:off x="6819900" y="2800350"/>
            <a:ext cx="4333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POST /api/v1/mail/send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96F3CBF-672A-4BA2-8624-AA194345264F}"/>
              </a:ext>
            </a:extLst>
          </p:cNvPr>
          <p:cNvSpPr>
            <a:spLocks noGrp="1"/>
          </p:cNvSpPr>
          <p:nvPr/>
        </p:nvSpPr>
        <p:spPr>
          <a:xfrm>
            <a:off x="6819900" y="3219450"/>
            <a:ext cx="4333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가입 · 주문 · 결제 · 배송 · 비밀번호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6DB309E-09D0-4295-92DD-0D3824A65410}"/>
              </a:ext>
            </a:extLst>
          </p:cNvPr>
          <p:cNvSpPr>
            <a:spLocks noGrp="1"/>
          </p:cNvSpPr>
          <p:nvPr/>
        </p:nvSpPr>
        <p:spPr>
          <a:xfrm>
            <a:off x="6819900" y="3810000"/>
            <a:ext cx="4333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952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GET /messages/{messageId}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C6D0B59-9D06-4F9A-8371-4AD5F7D40ACE}"/>
              </a:ext>
            </a:extLst>
          </p:cNvPr>
          <p:cNvSpPr>
            <a:spLocks noGrp="1"/>
          </p:cNvSpPr>
          <p:nvPr/>
        </p:nvSpPr>
        <p:spPr>
          <a:xfrm>
            <a:off x="6819900" y="4229100"/>
            <a:ext cx="4333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947"/>
          </a:bodyPr>
          <a:lstStyle/>
          <a:p>
            <a:pPr algn="l">
              <a:lnSpc>
                <a:spcPct val="105000"/>
              </a:lnSpc>
              <a:buNone/>
              <a:def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대기 · 발송 · 실패 상태와 로그 조회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FE2683F-DC53-426E-9ED5-6B4F1D48451A}"/>
              </a:ext>
            </a:extLst>
          </p:cNvPr>
          <p:cNvSpPr>
            <a:spLocks noGrp="1"/>
          </p:cNvSpPr>
          <p:nvPr/>
        </p:nvSpPr>
        <p:spPr>
          <a:xfrm>
            <a:off x="685800" y="5067300"/>
            <a:ext cx="10820400" cy="666750"/>
          </a:xfrm>
          <a:prstGeom prst="roundRect">
            <a:avLst>
              <a:gd name="adj" fmla="val 17143"/>
            </a:avLst>
          </a:prstGeom>
          <a:solidFill>
            <a:srgbClr val="EDF4FF"/>
          </a:solidFill>
          <a:ln w="9525">
            <a:solidFill>
              <a:srgbClr val="C9D9F6"/>
            </a:solidFill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3EB6281-3DAB-4660-BAAE-9C9CA6F58659}"/>
              </a:ext>
            </a:extLst>
          </p:cNvPr>
          <p:cNvSpPr>
            <a:spLocks noGrp="1"/>
          </p:cNvSpPr>
          <p:nvPr/>
        </p:nvSpPr>
        <p:spPr>
          <a:xfrm>
            <a:off x="952500" y="5248275"/>
            <a:ext cx="10287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6825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성장 플랜부터 외부 연동 사용 · 요청당 최대 50명 · API 키는 서버 환경변수에 보관</a:t>
            </a:r>
          </a:p>
        </p:txBody>
      </p:sp>
    </p:spTree>
    <p:extLst>
      <p:ext uri="{BB962C8B-B14F-4D97-AF65-F5344CB8AC3E}">
        <p14:creationId xmlns:p14="http://schemas.microsoft.com/office/powerpoint/2010/main" val="31229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9B7B1AD7-A190-4CC8-AA1A-6653F0806B73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POSITIONING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058EEDC-E6EC-4049-B901-EA3228A91A0C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작은 팀이 먼저 필요한 메일 운영에 집중합니다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1AF39E6B-AFB4-4552-A199-6EBCA42A6669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27297A-0A49-4360-9013-9FD3D8993D0C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4C1AA45-DE23-4C7A-9421-26C5E8AFE062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FACB6615-EF5F-4A7F-9B09-75B163E3855C}"/>
              </a:ext>
            </a:extLst>
          </p:cNvPr>
          <p:cNvSpPr>
            <a:spLocks noGrp="1"/>
          </p:cNvSpPr>
          <p:nvPr/>
        </p:nvSpPr>
        <p:spPr>
          <a:xfrm>
            <a:off x="685800" y="22479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889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오피셜메일</a:t>
            </a:r>
          </a:p>
        </p:txBody>
      </p:sp>
      <p:sp>
        <p:nvSpPr>
          <p:cNvPr id="7" name="직선 연결선 6">
            <a:extLst>
              <a:ext uri="{FF2B5EF4-FFF2-40B4-BE49-F238E27FC236}">
                <a16:creationId xmlns:a16="http://schemas.microsoft.com/office/drawing/2014/main" id="{8A688F0C-99BD-4563-9929-54310FD1FDC1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2190750" cy="0"/>
          </a:xfrm>
          <a:prstGeom prst="line">
            <a:avLst/>
          </a:prstGeom>
          <a:noFill/>
          <a:ln w="28575">
            <a:solidFill>
              <a:srgbClr val="2F6DF6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07E3CAC-EEA4-44B4-9D2C-0F17976D3861}"/>
              </a:ext>
            </a:extLst>
          </p:cNvPr>
          <p:cNvSpPr>
            <a:spLocks noGrp="1"/>
          </p:cNvSpPr>
          <p:nvPr/>
        </p:nvSpPr>
        <p:spPr>
          <a:xfrm>
            <a:off x="685800" y="3048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대표 1개 무료</a:t>
            </a:r>
          </a:p>
          <a:p>
            <a:pPr algn="l">
              <a:lnSpc>
                <a:spcPct val="115000"/>
              </a:lnSpc>
              <a:buNone/>
              <a:def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성장 3,900원/인(VAT 별도)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0985C6E-DC36-48EE-B98F-16CAF58A6312}"/>
              </a:ext>
            </a:extLst>
          </p:cNvPr>
          <p:cNvSpPr>
            <a:spLocks noGrp="1"/>
          </p:cNvSpPr>
          <p:nvPr/>
        </p:nvSpPr>
        <p:spPr>
          <a:xfrm>
            <a:off x="685800" y="4048125"/>
            <a:ext cx="22669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도메인 메일 개통·AI·자동화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15AB515B-18F5-41A5-A61C-13A3E2CC62BF}"/>
              </a:ext>
            </a:extLst>
          </p:cNvPr>
          <p:cNvSpPr>
            <a:spLocks noGrp="1"/>
          </p:cNvSpPr>
          <p:nvPr/>
        </p:nvSpPr>
        <p:spPr>
          <a:xfrm>
            <a:off x="3638550" y="22479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889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NAVER WORKS</a:t>
            </a:r>
          </a:p>
        </p:txBody>
      </p:sp>
      <p:sp>
        <p:nvSpPr>
          <p:cNvPr id="11" name="직선 연결선 10">
            <a:extLst>
              <a:ext uri="{FF2B5EF4-FFF2-40B4-BE49-F238E27FC236}">
                <a16:creationId xmlns:a16="http://schemas.microsoft.com/office/drawing/2014/main" id="{34EB1873-85CA-4330-A944-914B46C4ECAB}"/>
              </a:ext>
            </a:extLst>
          </p:cNvPr>
          <p:cNvSpPr>
            <a:spLocks noGrp="1"/>
          </p:cNvSpPr>
          <p:nvPr/>
        </p:nvSpPr>
        <p:spPr>
          <a:xfrm>
            <a:off x="3638550" y="2724150"/>
            <a:ext cx="21907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5554E48-8ED2-4D75-8021-388C65DEB1A7}"/>
              </a:ext>
            </a:extLst>
          </p:cNvPr>
          <p:cNvSpPr>
            <a:spLocks noGrp="1"/>
          </p:cNvSpPr>
          <p:nvPr/>
        </p:nvSpPr>
        <p:spPr>
          <a:xfrm>
            <a:off x="3638550" y="3048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Standard</a:t>
            </a:r>
          </a:p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월 8,500원/인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E4BA2843-1FD2-4C78-A517-BF38D3AE096F}"/>
              </a:ext>
            </a:extLst>
          </p:cNvPr>
          <p:cNvSpPr>
            <a:spLocks noGrp="1"/>
          </p:cNvSpPr>
          <p:nvPr/>
        </p:nvSpPr>
        <p:spPr>
          <a:xfrm>
            <a:off x="3638550" y="4048125"/>
            <a:ext cx="22669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업무 협업·그룹웨어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A824A2-418D-4C38-8398-CA0A212F609F}"/>
              </a:ext>
            </a:extLst>
          </p:cNvPr>
          <p:cNvSpPr>
            <a:spLocks noGrp="1"/>
          </p:cNvSpPr>
          <p:nvPr/>
        </p:nvSpPr>
        <p:spPr>
          <a:xfrm>
            <a:off x="6591300" y="22479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889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Google Workspace</a:t>
            </a:r>
          </a:p>
        </p:txBody>
      </p:sp>
      <p:sp>
        <p:nvSpPr>
          <p:cNvPr id="15" name="직선 연결선 14">
            <a:extLst>
              <a:ext uri="{FF2B5EF4-FFF2-40B4-BE49-F238E27FC236}">
                <a16:creationId xmlns:a16="http://schemas.microsoft.com/office/drawing/2014/main" id="{ACC48498-4E41-491E-B402-35F0164FCCBA}"/>
              </a:ext>
            </a:extLst>
          </p:cNvPr>
          <p:cNvSpPr>
            <a:spLocks noGrp="1"/>
          </p:cNvSpPr>
          <p:nvPr/>
        </p:nvSpPr>
        <p:spPr>
          <a:xfrm>
            <a:off x="6591300" y="2724150"/>
            <a:ext cx="21907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1725BF8-9DCF-4CC4-A1BA-6CD7381038EA}"/>
              </a:ext>
            </a:extLst>
          </p:cNvPr>
          <p:cNvSpPr>
            <a:spLocks noGrp="1"/>
          </p:cNvSpPr>
          <p:nvPr/>
        </p:nvSpPr>
        <p:spPr>
          <a:xfrm>
            <a:off x="6591300" y="3048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Starter</a:t>
            </a:r>
          </a:p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$7/인·월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EF56849-FD55-4FF2-84C0-BAF2A4107B6D}"/>
              </a:ext>
            </a:extLst>
          </p:cNvPr>
          <p:cNvSpPr>
            <a:spLocks noGrp="1"/>
          </p:cNvSpPr>
          <p:nvPr/>
        </p:nvSpPr>
        <p:spPr>
          <a:xfrm>
            <a:off x="6591300" y="4048125"/>
            <a:ext cx="22669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생산성 도구 전체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A193C24-5B9B-4AF8-9D3F-E7C29F3500E2}"/>
              </a:ext>
            </a:extLst>
          </p:cNvPr>
          <p:cNvSpPr>
            <a:spLocks noGrp="1"/>
          </p:cNvSpPr>
          <p:nvPr/>
        </p:nvSpPr>
        <p:spPr>
          <a:xfrm>
            <a:off x="9544050" y="2247900"/>
            <a:ext cx="2333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889"/>
          </a:bodyPr>
          <a:lstStyle/>
          <a:p>
            <a:pPr algn="l">
              <a:lnSpc>
                <a:spcPct val="105000"/>
              </a:lnSpc>
              <a:buNone/>
              <a:def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Microsoft 365</a:t>
            </a:r>
          </a:p>
        </p:txBody>
      </p:sp>
      <p:sp>
        <p:nvSpPr>
          <p:cNvPr id="19" name="직선 연결선 18">
            <a:extLst>
              <a:ext uri="{FF2B5EF4-FFF2-40B4-BE49-F238E27FC236}">
                <a16:creationId xmlns:a16="http://schemas.microsoft.com/office/drawing/2014/main" id="{9251E539-E14E-493F-AAAD-AFA50309D38A}"/>
              </a:ext>
            </a:extLst>
          </p:cNvPr>
          <p:cNvSpPr>
            <a:spLocks noGrp="1"/>
          </p:cNvSpPr>
          <p:nvPr/>
        </p:nvSpPr>
        <p:spPr>
          <a:xfrm>
            <a:off x="9544050" y="2724150"/>
            <a:ext cx="21907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749A822F-31D5-41EA-B62C-4153916DCC1A}"/>
              </a:ext>
            </a:extLst>
          </p:cNvPr>
          <p:cNvSpPr>
            <a:spLocks noGrp="1"/>
          </p:cNvSpPr>
          <p:nvPr/>
        </p:nvSpPr>
        <p:spPr>
          <a:xfrm>
            <a:off x="9544050" y="3048000"/>
            <a:ext cx="22669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Business Basic</a:t>
            </a:r>
          </a:p>
          <a:p>
            <a:pPr algn="l">
              <a:lnSpc>
                <a:spcPct val="115000"/>
              </a:lnSpc>
              <a:buNone/>
              <a:def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월 7,300원/인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531318A-F17F-4E69-A682-AA1917548E4C}"/>
              </a:ext>
            </a:extLst>
          </p:cNvPr>
          <p:cNvSpPr>
            <a:spLocks noGrp="1"/>
          </p:cNvSpPr>
          <p:nvPr/>
        </p:nvSpPr>
        <p:spPr>
          <a:xfrm>
            <a:off x="9544050" y="4048125"/>
            <a:ext cx="22669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Office·메일·클라우드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B10D0055-5C86-4DA3-A9EC-2648BCB9220A}"/>
              </a:ext>
            </a:extLst>
          </p:cNvPr>
          <p:cNvSpPr>
            <a:spLocks noGrp="1"/>
          </p:cNvSpPr>
          <p:nvPr/>
        </p:nvSpPr>
        <p:spPr>
          <a:xfrm>
            <a:off x="685800" y="5429250"/>
            <a:ext cx="1047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가격은 2026-08-06 공개 페이지 기준 · 제품 범위가 달라 직접적인 기능 동등 비교가 아님</a:t>
            </a:r>
          </a:p>
        </p:txBody>
      </p:sp>
    </p:spTree>
    <p:extLst>
      <p:ext uri="{BB962C8B-B14F-4D97-AF65-F5344CB8AC3E}">
        <p14:creationId xmlns:p14="http://schemas.microsoft.com/office/powerpoint/2010/main" val="604054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9129C9CD-3F39-464B-A0E8-3CEFEA74258A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EARLY VALIDATION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D026438-4C39-4B61-9791-9258A2B90280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유료 매출은 아직 작고, 지금 검증할 것은 활성화와 반복 사용입니다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80982101-1825-4199-9B4B-C8C7272A552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2FD3801D-8514-47BC-94DF-AF9B74BD9EAB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70349E8-031A-4D8B-8F62-E2B278D2423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1F852B9-1C24-4382-B867-8608CC431DE3}"/>
              </a:ext>
            </a:extLst>
          </p:cNvPr>
          <p:cNvSpPr>
            <a:spLocks noGrp="1"/>
          </p:cNvSpPr>
          <p:nvPr/>
        </p:nvSpPr>
        <p:spPr>
          <a:xfrm>
            <a:off x="685800" y="2266950"/>
            <a:ext cx="219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9017"/>
          </a:bodyPr>
          <a:lstStyle/>
          <a:p>
            <a:pPr algn="l">
              <a:lnSpc>
                <a:spcPct val="105000"/>
              </a:lnSpc>
              <a:buNone/>
              <a:def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30명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18E7BBF9-2C7C-4A65-896E-E1598FA2495B}"/>
              </a:ext>
            </a:extLst>
          </p:cNvPr>
          <p:cNvSpPr>
            <a:spLocks noGrp="1"/>
          </p:cNvSpPr>
          <p:nvPr/>
        </p:nvSpPr>
        <p:spPr>
          <a:xfrm>
            <a:off x="685800" y="2886075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외부 가입 사용자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2B7336D-4F26-41DD-AE98-61B101C77000}"/>
              </a:ext>
            </a:extLst>
          </p:cNvPr>
          <p:cNvSpPr>
            <a:spLocks noGrp="1"/>
          </p:cNvSpPr>
          <p:nvPr/>
        </p:nvSpPr>
        <p:spPr>
          <a:xfrm>
            <a:off x="3486150" y="2266950"/>
            <a:ext cx="2381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9017"/>
          </a:bodyPr>
          <a:lstStyle/>
          <a:p>
            <a:pPr algn="l">
              <a:lnSpc>
                <a:spcPct val="105000"/>
              </a:lnSpc>
              <a:buNone/>
              <a:def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13개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9ED7B54-B64B-4CCB-802B-42BAE5469544}"/>
              </a:ext>
            </a:extLst>
          </p:cNvPr>
          <p:cNvSpPr>
            <a:spLocks noGrp="1"/>
          </p:cNvSpPr>
          <p:nvPr/>
        </p:nvSpPr>
        <p:spPr>
          <a:xfrm>
            <a:off x="3486150" y="2886075"/>
            <a:ext cx="238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DNS 검증 완료 도메인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FE88130-A366-429E-9863-17B2006DDDE7}"/>
              </a:ext>
            </a:extLst>
          </p:cNvPr>
          <p:cNvSpPr>
            <a:spLocks noGrp="1"/>
          </p:cNvSpPr>
          <p:nvPr/>
        </p:nvSpPr>
        <p:spPr>
          <a:xfrm>
            <a:off x="6572250" y="2266950"/>
            <a:ext cx="2190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9017"/>
          </a:bodyPr>
          <a:lstStyle/>
          <a:p>
            <a:pPr algn="l">
              <a:lnSpc>
                <a:spcPct val="105000"/>
              </a:lnSpc>
              <a:buNone/>
              <a:def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14개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1AA524B-1CED-4E43-8C23-9C204C6CC6D8}"/>
              </a:ext>
            </a:extLst>
          </p:cNvPr>
          <p:cNvSpPr>
            <a:spLocks noGrp="1"/>
          </p:cNvSpPr>
          <p:nvPr/>
        </p:nvSpPr>
        <p:spPr>
          <a:xfrm>
            <a:off x="6572250" y="2886075"/>
            <a:ext cx="2190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활성 메일함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0CBC48-30F3-4B4B-A7B1-46C7F521DC8C}"/>
              </a:ext>
            </a:extLst>
          </p:cNvPr>
          <p:cNvSpPr>
            <a:spLocks noGrp="1"/>
          </p:cNvSpPr>
          <p:nvPr/>
        </p:nvSpPr>
        <p:spPr>
          <a:xfrm>
            <a:off x="9372600" y="2266950"/>
            <a:ext cx="20002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9017"/>
          </a:bodyPr>
          <a:lstStyle/>
          <a:p>
            <a:pPr algn="l">
              <a:lnSpc>
                <a:spcPct val="105000"/>
              </a:lnSpc>
              <a:buNone/>
              <a:defRPr sz="31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1건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B8023F54-1FB2-4BA2-A751-83D0764EC979}"/>
              </a:ext>
            </a:extLst>
          </p:cNvPr>
          <p:cNvSpPr>
            <a:spLocks noGrp="1"/>
          </p:cNvSpPr>
          <p:nvPr/>
        </p:nvSpPr>
        <p:spPr>
          <a:xfrm>
            <a:off x="9372600" y="2886075"/>
            <a:ext cx="2000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활성 유료 구독</a:t>
            </a:r>
          </a:p>
        </p:txBody>
      </p:sp>
      <p:sp>
        <p:nvSpPr>
          <p:cNvPr id="14" name="직선 연결선 13">
            <a:extLst>
              <a:ext uri="{FF2B5EF4-FFF2-40B4-BE49-F238E27FC236}">
                <a16:creationId xmlns:a16="http://schemas.microsoft.com/office/drawing/2014/main" id="{45B36ADC-5C8B-401D-BE2D-C5563ED0951B}"/>
              </a:ext>
            </a:extLst>
          </p:cNvPr>
          <p:cNvSpPr>
            <a:spLocks noGrp="1"/>
          </p:cNvSpPr>
          <p:nvPr/>
        </p:nvSpPr>
        <p:spPr>
          <a:xfrm>
            <a:off x="685800" y="39052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32DD66-BB0B-4952-AB89-DC08223353BD}"/>
              </a:ext>
            </a:extLst>
          </p:cNvPr>
          <p:cNvSpPr>
            <a:spLocks noGrp="1"/>
          </p:cNvSpPr>
          <p:nvPr/>
        </p:nvSpPr>
        <p:spPr>
          <a:xfrm>
            <a:off x="685800" y="43053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확인된 신호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928FF56-BCD6-4BA6-ACF4-3A63C2E7364B}"/>
              </a:ext>
            </a:extLst>
          </p:cNvPr>
          <p:cNvSpPr>
            <a:spLocks noGrp="1"/>
          </p:cNvSpPr>
          <p:nvPr/>
        </p:nvSpPr>
        <p:spPr>
          <a:xfrm>
            <a:off x="2343150" y="4229100"/>
            <a:ext cx="8763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가입 → DNS 검증 → 실제 메일 사용 → 유료 전환의 전체 흐름이 제품 안에서 발생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ECC1325-EF90-42B5-82AD-6F7BBBB6578E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102870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최근 30일 성공 청구 3건 · 11,700원은 매출 성과가 아니라 결제 흐름이 실제로 작동했다는 초기 확인값으로만 사용합니다.</a:t>
            </a:r>
          </a:p>
        </p:txBody>
      </p:sp>
    </p:spTree>
    <p:extLst>
      <p:ext uri="{BB962C8B-B14F-4D97-AF65-F5344CB8AC3E}">
        <p14:creationId xmlns:p14="http://schemas.microsoft.com/office/powerpoint/2010/main" val="542582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BC0BD5AB-FF67-4684-9610-B738E5FCC96C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FUNNEL DIAGNOSIS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0E96E60-12EB-486C-857E-7BA1E74FF2F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다음 우선순위는 유입 확대보다 DNS 검증 완료율입니다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E1778C39-0EF6-40FF-A297-25A00A8647F6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9F43CB9-B642-4DB3-95A6-A116E8A6D349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E31BCE4-3FAE-49C6-A3B7-CF9E1ED25DA0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99B3F701-19A2-4EF7-89EE-CE29E55C071A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8572500" cy="552450"/>
          </a:xfrm>
          <a:prstGeom prst="roundRect">
            <a:avLst>
              <a:gd name="adj" fmla="val 13793"/>
            </a:avLst>
          </a:prstGeom>
          <a:solidFill>
            <a:srgbClr val="DCE8FF"/>
          </a:solidFill>
          <a:ln w="0">
            <a:noFill/>
            <a:prstDash val="solid"/>
          </a:ln>
        </p:spPr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E9FDA38-46E3-4BFE-A8E6-2CB3A035BDFC}"/>
              </a:ext>
            </a:extLst>
          </p:cNvPr>
          <p:cNvSpPr>
            <a:spLocks noGrp="1"/>
          </p:cNvSpPr>
          <p:nvPr/>
        </p:nvSpPr>
        <p:spPr>
          <a:xfrm>
            <a:off x="857250" y="22479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7227"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방문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1CD546CA-E061-4D77-B8C5-265A7EAFD103}"/>
              </a:ext>
            </a:extLst>
          </p:cNvPr>
          <p:cNvSpPr>
            <a:spLocks noGrp="1"/>
          </p:cNvSpPr>
          <p:nvPr/>
        </p:nvSpPr>
        <p:spPr>
          <a:xfrm>
            <a:off x="8401050" y="2219325"/>
            <a:ext cx="66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9539"/>
          </a:bodyPr>
          <a:lstStyle/>
          <a:p>
            <a:pPr algn="r">
              <a:lnSpc>
                <a:spcPct val="105000"/>
              </a:lnSpc>
              <a:buNone/>
              <a:def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52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1B7153B-D439-40A5-82E0-BE5D7F3BED4C}"/>
              </a:ext>
            </a:extLst>
          </p:cNvPr>
          <p:cNvSpPr>
            <a:spLocks noGrp="1"/>
          </p:cNvSpPr>
          <p:nvPr/>
        </p:nvSpPr>
        <p:spPr>
          <a:xfrm>
            <a:off x="9620250" y="22479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190"/>
          </a:bodyPr>
          <a:lstStyle/>
          <a:p>
            <a:pPr algn="r">
              <a:lnSpc>
                <a:spcPct val="105000"/>
              </a:lnSpc>
              <a:buNone/>
              <a:defRPr sz="11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100%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043AAE2F-4CF7-498A-8051-1850190B65E3}"/>
              </a:ext>
            </a:extLst>
          </p:cNvPr>
          <p:cNvSpPr>
            <a:spLocks noGrp="1"/>
          </p:cNvSpPr>
          <p:nvPr/>
        </p:nvSpPr>
        <p:spPr>
          <a:xfrm>
            <a:off x="685800" y="2933700"/>
            <a:ext cx="6191250" cy="552450"/>
          </a:xfrm>
          <a:prstGeom prst="roundRect">
            <a:avLst>
              <a:gd name="adj" fmla="val 13793"/>
            </a:avLst>
          </a:prstGeom>
          <a:solidFill>
            <a:srgbClr val="C7DAFF"/>
          </a:solidFill>
          <a:ln w="0">
            <a:noFill/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9C55B47-16FF-4790-8C60-72511A32439F}"/>
              </a:ext>
            </a:extLst>
          </p:cNvPr>
          <p:cNvSpPr>
            <a:spLocks noGrp="1"/>
          </p:cNvSpPr>
          <p:nvPr/>
        </p:nvSpPr>
        <p:spPr>
          <a:xfrm>
            <a:off x="857250" y="30861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7227"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가입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CB1441B-D937-4469-810D-7B767FD8B0F1}"/>
              </a:ext>
            </a:extLst>
          </p:cNvPr>
          <p:cNvSpPr>
            <a:spLocks noGrp="1"/>
          </p:cNvSpPr>
          <p:nvPr/>
        </p:nvSpPr>
        <p:spPr>
          <a:xfrm>
            <a:off x="6019800" y="3057525"/>
            <a:ext cx="66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9539"/>
          </a:bodyPr>
          <a:lstStyle/>
          <a:p>
            <a:pPr algn="r">
              <a:lnSpc>
                <a:spcPct val="105000"/>
              </a:lnSpc>
              <a:buNone/>
              <a:def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5629FC7-D246-4859-8837-025ED7DECE3E}"/>
              </a:ext>
            </a:extLst>
          </p:cNvPr>
          <p:cNvSpPr>
            <a:spLocks noGrp="1"/>
          </p:cNvSpPr>
          <p:nvPr/>
        </p:nvSpPr>
        <p:spPr>
          <a:xfrm>
            <a:off x="9620250" y="30861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190"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19.2%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D749A3E4-A996-4EF6-AC1E-9B811A6C6588}"/>
              </a:ext>
            </a:extLst>
          </p:cNvPr>
          <p:cNvSpPr>
            <a:spLocks noGrp="1"/>
          </p:cNvSpPr>
          <p:nvPr/>
        </p:nvSpPr>
        <p:spPr>
          <a:xfrm>
            <a:off x="685800" y="3771900"/>
            <a:ext cx="3905250" cy="552450"/>
          </a:xfrm>
          <a:prstGeom prst="roundRect">
            <a:avLst>
              <a:gd name="adj" fmla="val 13793"/>
            </a:avLst>
          </a:prstGeom>
          <a:solidFill>
            <a:srgbClr val="8FB6FF"/>
          </a:solidFill>
          <a:ln w="0">
            <a:noFill/>
            <a:prstDash val="solid"/>
          </a:ln>
        </p:spPr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C4DD4DF-A348-40E5-9EEA-327ACFCCA9FC}"/>
              </a:ext>
            </a:extLst>
          </p:cNvPr>
          <p:cNvSpPr>
            <a:spLocks noGrp="1"/>
          </p:cNvSpPr>
          <p:nvPr/>
        </p:nvSpPr>
        <p:spPr>
          <a:xfrm>
            <a:off x="857250" y="39243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7227"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도메인 검증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E63D9D78-2F0B-4B63-AC20-4F1B361A41D9}"/>
              </a:ext>
            </a:extLst>
          </p:cNvPr>
          <p:cNvSpPr>
            <a:spLocks noGrp="1"/>
          </p:cNvSpPr>
          <p:nvPr/>
        </p:nvSpPr>
        <p:spPr>
          <a:xfrm>
            <a:off x="3733800" y="3895725"/>
            <a:ext cx="66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9539"/>
          </a:bodyPr>
          <a:lstStyle/>
          <a:p>
            <a:pPr algn="r">
              <a:lnSpc>
                <a:spcPct val="105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4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48EC739-047F-4D20-BEAD-6E6F771DF64E}"/>
              </a:ext>
            </a:extLst>
          </p:cNvPr>
          <p:cNvSpPr>
            <a:spLocks noGrp="1"/>
          </p:cNvSpPr>
          <p:nvPr/>
        </p:nvSpPr>
        <p:spPr>
          <a:xfrm>
            <a:off x="9620250" y="39243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190"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40.0%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FC9F8A07-D1A8-42D3-91E0-D679FD23DEDE}"/>
              </a:ext>
            </a:extLst>
          </p:cNvPr>
          <p:cNvSpPr>
            <a:spLocks noGrp="1"/>
          </p:cNvSpPr>
          <p:nvPr/>
        </p:nvSpPr>
        <p:spPr>
          <a:xfrm>
            <a:off x="685800" y="4610100"/>
            <a:ext cx="2286000" cy="552450"/>
          </a:xfrm>
          <a:prstGeom prst="roundRect">
            <a:avLst>
              <a:gd name="adj" fmla="val 13793"/>
            </a:avLst>
          </a:prstGeom>
          <a:solidFill>
            <a:srgbClr val="2F6DF6"/>
          </a:solidFill>
          <a:ln w="0">
            <a:noFill/>
            <a:prstDash val="solid"/>
          </a:ln>
        </p:spPr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E7C63250-0768-4C12-B223-AB818ED0EF7B}"/>
              </a:ext>
            </a:extLst>
          </p:cNvPr>
          <p:cNvSpPr>
            <a:spLocks noGrp="1"/>
          </p:cNvSpPr>
          <p:nvPr/>
        </p:nvSpPr>
        <p:spPr>
          <a:xfrm>
            <a:off x="857250" y="4762500"/>
            <a:ext cx="1714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7227"/>
          </a:bodyPr>
          <a:lstStyle/>
          <a:p>
            <a:pPr algn="l">
              <a:lnSpc>
                <a:spcPct val="105000"/>
              </a:lnSpc>
              <a:buNone/>
              <a:def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성장 플랜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CB5622C-15FC-442A-A219-58373EE98F8E}"/>
              </a:ext>
            </a:extLst>
          </p:cNvPr>
          <p:cNvSpPr>
            <a:spLocks noGrp="1"/>
          </p:cNvSpPr>
          <p:nvPr/>
        </p:nvSpPr>
        <p:spPr>
          <a:xfrm>
            <a:off x="2114550" y="4733925"/>
            <a:ext cx="666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9539"/>
          </a:bodyPr>
          <a:lstStyle/>
          <a:p>
            <a:pPr algn="r">
              <a:lnSpc>
                <a:spcPct val="105000"/>
              </a:lnSpc>
              <a:buNone/>
              <a:def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1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9B5BC52-6165-4312-89A4-DD9B74FC77B0}"/>
              </a:ext>
            </a:extLst>
          </p:cNvPr>
          <p:cNvSpPr>
            <a:spLocks noGrp="1"/>
          </p:cNvSpPr>
          <p:nvPr/>
        </p:nvSpPr>
        <p:spPr>
          <a:xfrm>
            <a:off x="9620250" y="47625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190"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25.0%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4A87A98-E4AB-435C-BD82-58C2E716C6D2}"/>
              </a:ext>
            </a:extLst>
          </p:cNvPr>
          <p:cNvSpPr>
            <a:spLocks noGrp="1"/>
          </p:cNvSpPr>
          <p:nvPr/>
        </p:nvSpPr>
        <p:spPr>
          <a:xfrm>
            <a:off x="685800" y="5715000"/>
            <a:ext cx="7620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l">
              <a:lnSpc>
                <a:spcPct val="105000"/>
              </a:lnSpc>
              <a:buNone/>
              <a:def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0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30일 기준 · 단계별 전환율 · 표본이 작아 방향성 진단에만 사용</a:t>
            </a:r>
          </a:p>
        </p:txBody>
      </p:sp>
    </p:spTree>
    <p:extLst>
      <p:ext uri="{BB962C8B-B14F-4D97-AF65-F5344CB8AC3E}">
        <p14:creationId xmlns:p14="http://schemas.microsoft.com/office/powerpoint/2010/main" val="1227625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>
            <a:extLst>
              <a:ext uri="{FF2B5EF4-FFF2-40B4-BE49-F238E27FC236}">
                <a16:creationId xmlns:a16="http://schemas.microsoft.com/office/drawing/2014/main" id="{580B0F8B-4780-422C-A1CB-C308C21AB364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REVENUE ENGINE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E120CA99-22B9-48D0-83AB-F109DEA474C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대표 계정 무료가 진입을 만들고, 팀 운영이 반복 매출을 만듭니다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1716A356-A854-4759-AB7D-A5610CA2CC08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6199F1C-7F6E-4D26-A92B-DB32945EE76E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3F1F8AD-210E-4D87-BD45-CFAC156D5AB2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D776C0D-3B5F-4866-A7AF-1CDC886052C4}"/>
              </a:ext>
            </a:extLst>
          </p:cNvPr>
          <p:cNvSpPr>
            <a:spLocks noGrp="1"/>
          </p:cNvSpPr>
          <p:nvPr/>
        </p:nvSpPr>
        <p:spPr>
          <a:xfrm>
            <a:off x="685800" y="2286000"/>
            <a:ext cx="2476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000"/>
          </a:bodyPr>
          <a:lstStyle/>
          <a:p>
            <a:pPr algn="l">
              <a:lnSpc>
                <a:spcPct val="105000"/>
              </a:lnSpc>
              <a:buNone/>
              <a:def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0원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E5DE5A0-B111-45AB-873D-81429E0FAF03}"/>
              </a:ext>
            </a:extLst>
          </p:cNvPr>
          <p:cNvSpPr>
            <a:spLocks noGrp="1"/>
          </p:cNvSpPr>
          <p:nvPr/>
        </p:nvSpPr>
        <p:spPr>
          <a:xfrm>
            <a:off x="685800" y="2952750"/>
            <a:ext cx="2476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대표 메일 1개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B2581B6-79FA-4729-AA93-095AED383D1B}"/>
              </a:ext>
            </a:extLst>
          </p:cNvPr>
          <p:cNvSpPr>
            <a:spLocks noGrp="1"/>
          </p:cNvSpPr>
          <p:nvPr/>
        </p:nvSpPr>
        <p:spPr>
          <a:xfrm>
            <a:off x="685800" y="3476625"/>
            <a:ext cx="2571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도메인 메일을 실제로 개통해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가치를 먼저 경험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DDD86CB-38B6-43D9-9237-F84C8745EE2C}"/>
              </a:ext>
            </a:extLst>
          </p:cNvPr>
          <p:cNvSpPr>
            <a:spLocks noGrp="1"/>
          </p:cNvSpPr>
          <p:nvPr/>
        </p:nvSpPr>
        <p:spPr>
          <a:xfrm>
            <a:off x="3676650" y="276225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4378"/>
          </a:bodyPr>
          <a:lstStyle/>
          <a:p>
            <a:pPr algn="ctr">
              <a:lnSpc>
                <a:spcPct val="105000"/>
              </a:lnSpc>
              <a:buNone/>
              <a:defRPr sz="28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+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5571CB8-30EF-4FC8-BA44-2419352D02E8}"/>
              </a:ext>
            </a:extLst>
          </p:cNvPr>
          <p:cNvSpPr>
            <a:spLocks noGrp="1"/>
          </p:cNvSpPr>
          <p:nvPr/>
        </p:nvSpPr>
        <p:spPr>
          <a:xfrm>
            <a:off x="4552950" y="22098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000"/>
          </a:bodyPr>
          <a:lstStyle/>
          <a:p>
            <a:pPr algn="l">
              <a:lnSpc>
                <a:spcPct val="105000"/>
              </a:lnSpc>
              <a:buNone/>
              <a:def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3,900원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1F10044F-C50D-405E-87D3-B77147BB250A}"/>
              </a:ext>
            </a:extLst>
          </p:cNvPr>
          <p:cNvSpPr>
            <a:spLocks noGrp="1"/>
          </p:cNvSpPr>
          <p:nvPr/>
        </p:nvSpPr>
        <p:spPr>
          <a:xfrm>
            <a:off x="4552950" y="27241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46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(VAT 별도)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C188A71-A12B-4654-B6A5-4BAF8479118A}"/>
              </a:ext>
            </a:extLst>
          </p:cNvPr>
          <p:cNvSpPr>
            <a:spLocks noGrp="1"/>
          </p:cNvSpPr>
          <p:nvPr/>
        </p:nvSpPr>
        <p:spPr>
          <a:xfrm>
            <a:off x="4552950" y="29527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전체 팀 인원 · 월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929E7A1-3140-43AD-948C-AD85F8DFA083}"/>
              </a:ext>
            </a:extLst>
          </p:cNvPr>
          <p:cNvSpPr>
            <a:spLocks noGrp="1"/>
          </p:cNvSpPr>
          <p:nvPr/>
        </p:nvSpPr>
        <p:spPr>
          <a:xfrm>
            <a:off x="4552950" y="3476625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멤버·AI·자동발송·API/IMAP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사용 시 성장 플랜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236085C-A135-4055-A646-4760C119E8F6}"/>
              </a:ext>
            </a:extLst>
          </p:cNvPr>
          <p:cNvSpPr>
            <a:spLocks noGrp="1"/>
          </p:cNvSpPr>
          <p:nvPr/>
        </p:nvSpPr>
        <p:spPr>
          <a:xfrm>
            <a:off x="7734300" y="2762250"/>
            <a:ext cx="476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4378"/>
          </a:bodyPr>
          <a:lstStyle/>
          <a:p>
            <a:pPr algn="ctr">
              <a:lnSpc>
                <a:spcPct val="105000"/>
              </a:lnSpc>
              <a:buNone/>
              <a:defRPr sz="28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+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287BE23-DF14-4F1B-B3E3-1DEFD7D645F6}"/>
              </a:ext>
            </a:extLst>
          </p:cNvPr>
          <p:cNvSpPr>
            <a:spLocks noGrp="1"/>
          </p:cNvSpPr>
          <p:nvPr/>
        </p:nvSpPr>
        <p:spPr>
          <a:xfrm>
            <a:off x="8629650" y="2209800"/>
            <a:ext cx="285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000"/>
          </a:bodyPr>
          <a:lstStyle/>
          <a:p>
            <a:pPr algn="l">
              <a:lnSpc>
                <a:spcPct val="105000"/>
              </a:lnSpc>
              <a:buNone/>
              <a:def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7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9,900원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A4C54D1-F830-47DD-B918-CA86D806DD40}"/>
              </a:ext>
            </a:extLst>
          </p:cNvPr>
          <p:cNvSpPr>
            <a:spLocks noGrp="1"/>
          </p:cNvSpPr>
          <p:nvPr/>
        </p:nvSpPr>
        <p:spPr>
          <a:xfrm>
            <a:off x="8629650" y="2724150"/>
            <a:ext cx="2857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946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(VAT 별도)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A3267EB-1D5C-456B-A5F9-1D2507DCBB2B}"/>
              </a:ext>
            </a:extLst>
          </p:cNvPr>
          <p:cNvSpPr>
            <a:spLocks noGrp="1"/>
          </p:cNvSpPr>
          <p:nvPr/>
        </p:nvSpPr>
        <p:spPr>
          <a:xfrm>
            <a:off x="8629650" y="2952750"/>
            <a:ext cx="2857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0688"/>
          </a:bodyPr>
          <a:lstStyle/>
          <a:p>
            <a:pPr algn="l">
              <a:lnSpc>
                <a:spcPct val="105000"/>
              </a:lnSpc>
              <a:buNone/>
              <a:def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설정 대행 · 1회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70B080A-630F-430D-AF0F-E0635E01A234}"/>
              </a:ext>
            </a:extLst>
          </p:cNvPr>
          <p:cNvSpPr>
            <a:spLocks noGrp="1"/>
          </p:cNvSpPr>
          <p:nvPr/>
        </p:nvSpPr>
        <p:spPr>
          <a:xfrm>
            <a:off x="8629650" y="3476625"/>
            <a:ext cx="28575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제휴 고객은 신규 도메인당</a:t>
            </a:r>
          </a:p>
          <a:p>
            <a:pPr algn="l">
              <a:lnSpc>
                <a:spcPct val="118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100% 할인 쿠폰 제공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6C5E7A5D-CCED-4FB9-8B52-4FE04EDC2183}"/>
              </a:ext>
            </a:extLst>
          </p:cNvPr>
          <p:cNvSpPr>
            <a:spLocks noGrp="1"/>
          </p:cNvSpPr>
          <p:nvPr/>
        </p:nvSpPr>
        <p:spPr>
          <a:xfrm>
            <a:off x="685800" y="4953000"/>
            <a:ext cx="10820400" cy="685800"/>
          </a:xfrm>
          <a:prstGeom prst="roundRect">
            <a:avLst>
              <a:gd name="adj" fmla="val 16667"/>
            </a:avLst>
          </a:prstGeom>
          <a:solidFill>
            <a:srgbClr val="EDF4FF"/>
          </a:solidFill>
          <a:ln w="9525">
            <a:solidFill>
              <a:srgbClr val="C9D9F6"/>
            </a:solidFill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C62C8E4F-EE62-47E9-B68D-80168F24D090}"/>
              </a:ext>
            </a:extLst>
          </p:cNvPr>
          <p:cNvSpPr>
            <a:spLocks noGrp="1"/>
          </p:cNvSpPr>
          <p:nvPr/>
        </p:nvSpPr>
        <p:spPr>
          <a:xfrm>
            <a:off x="933450" y="5143500"/>
            <a:ext cx="10287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4656"/>
          </a:bodyPr>
          <a:lstStyle/>
          <a:p>
            <a:pPr algn="l">
              <a:lnSpc>
                <a:spcPct val="105000"/>
              </a:lnSpc>
              <a:buNone/>
              <a:def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수익 핵심: 활성 도메인 × 유료 전환율 × 평균 유료 좌석 × 공급가 3,900원</a:t>
            </a:r>
          </a:p>
        </p:txBody>
      </p:sp>
    </p:spTree>
    <p:extLst>
      <p:ext uri="{BB962C8B-B14F-4D97-AF65-F5344CB8AC3E}">
        <p14:creationId xmlns:p14="http://schemas.microsoft.com/office/powerpoint/2010/main" val="8283196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C0993D4F-9EE1-4415-9D24-5029C3A52A88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MARKET MODEL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1E228B00-2754-4781-A68C-BB502FBDE3AB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핵심 고객군만으로도 연간 좌석 매출 잠재력은 충분합니다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59E37ED7-48D1-477A-95DD-00A2D4A730B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5979242-BF73-436C-9A71-6148E46DF390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7F718C3-00C3-42EE-96D1-0319C561C9D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12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9821B5B-3C8D-48D5-9897-CE6AEFC96D16}"/>
              </a:ext>
            </a:extLst>
          </p:cNvPr>
          <p:cNvSpPr>
            <a:spLocks noGrp="1"/>
          </p:cNvSpPr>
          <p:nvPr/>
        </p:nvSpPr>
        <p:spPr>
          <a:xfrm>
            <a:off x="685800" y="21907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40"/>
          </a:bodyPr>
          <a:lstStyle/>
          <a:p>
            <a:pPr algn="l">
              <a:lnSpc>
                <a:spcPct val="105000"/>
              </a:lnSpc>
              <a:buNone/>
              <a:defRPr sz="36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544억원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B554E67-EBE8-49EB-8F73-AA6F698B1579}"/>
              </a:ext>
            </a:extLst>
          </p:cNvPr>
          <p:cNvSpPr>
            <a:spLocks noGrp="1"/>
          </p:cNvSpPr>
          <p:nvPr/>
        </p:nvSpPr>
        <p:spPr>
          <a:xfrm>
            <a:off x="685800" y="2809875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TAM · 1인 창조기업 전체가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1석을 12개월 사용하는 이론값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6122AD27-C645-4C94-8C93-6679F3D75DEA}"/>
              </a:ext>
            </a:extLst>
          </p:cNvPr>
          <p:cNvSpPr>
            <a:spLocks noGrp="1"/>
          </p:cNvSpPr>
          <p:nvPr/>
        </p:nvSpPr>
        <p:spPr>
          <a:xfrm>
            <a:off x="4476750" y="21907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40"/>
          </a:bodyPr>
          <a:lstStyle/>
          <a:p>
            <a:pPr algn="l">
              <a:lnSpc>
                <a:spcPct val="105000"/>
              </a:lnSpc>
              <a:buNone/>
              <a:defRPr sz="36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152억원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5B9BEC0-7F43-4799-86B4-7A508219FE9B}"/>
              </a:ext>
            </a:extLst>
          </p:cNvPr>
          <p:cNvSpPr>
            <a:spLocks noGrp="1"/>
          </p:cNvSpPr>
          <p:nvPr/>
        </p:nvSpPr>
        <p:spPr>
          <a:xfrm>
            <a:off x="4476750" y="2809875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SAM · 전자상거래 27.9%가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1석을 12개월 사용하는 이론값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1BABB78-F545-4AB2-92DE-BF837C1910B7}"/>
              </a:ext>
            </a:extLst>
          </p:cNvPr>
          <p:cNvSpPr>
            <a:spLocks noGrp="1"/>
          </p:cNvSpPr>
          <p:nvPr/>
        </p:nvSpPr>
        <p:spPr>
          <a:xfrm>
            <a:off x="8267700" y="2190750"/>
            <a:ext cx="29527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6640"/>
          </a:bodyPr>
          <a:lstStyle/>
          <a:p>
            <a:pPr algn="l">
              <a:lnSpc>
                <a:spcPct val="105000"/>
              </a:lnSpc>
              <a:buNone/>
              <a:defRPr sz="36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360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4.94억원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E216E1D-8582-4149-9E10-DF20519B89CD}"/>
              </a:ext>
            </a:extLst>
          </p:cNvPr>
          <p:cNvSpPr>
            <a:spLocks noGrp="1"/>
          </p:cNvSpPr>
          <p:nvPr/>
        </p:nvSpPr>
        <p:spPr>
          <a:xfrm>
            <a:off x="8267700" y="2809875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2754"/>
          </a:bodyPr>
          <a:lstStyle/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SOM · 36개월 기준 시나리오</a:t>
            </a:r>
          </a:p>
          <a:p>
            <a:pPr algn="l">
              <a:lnSpc>
                <a:spcPct val="115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10,560 유료 좌석 ARR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9B15B8E9-8843-4D56-B786-5F80CA4E08FC}"/>
              </a:ext>
            </a:extLst>
          </p:cNvPr>
          <p:cNvSpPr>
            <a:spLocks noGrp="1"/>
          </p:cNvSpPr>
          <p:nvPr/>
        </p:nvSpPr>
        <p:spPr>
          <a:xfrm>
            <a:off x="685800" y="423862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62CDD97-E114-4D9E-BD5D-35B65725492B}"/>
              </a:ext>
            </a:extLst>
          </p:cNvPr>
          <p:cNvSpPr>
            <a:spLocks noGrp="1"/>
          </p:cNvSpPr>
          <p:nvPr/>
        </p:nvSpPr>
        <p:spPr>
          <a:xfrm>
            <a:off x="685800" y="4524375"/>
            <a:ext cx="85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TAM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0EC2FB4-2E4F-48AD-A11D-3B7BBF3CCA5E}"/>
              </a:ext>
            </a:extLst>
          </p:cNvPr>
          <p:cNvSpPr>
            <a:spLocks noGrp="1"/>
          </p:cNvSpPr>
          <p:nvPr/>
        </p:nvSpPr>
        <p:spPr>
          <a:xfrm>
            <a:off x="1524000" y="449580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129"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1,162,529개 × 3,900원 × 12개월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9CD971-6B18-44C5-860E-11244C0C1D21}"/>
              </a:ext>
            </a:extLst>
          </p:cNvPr>
          <p:cNvSpPr>
            <a:spLocks noGrp="1"/>
          </p:cNvSpPr>
          <p:nvPr/>
        </p:nvSpPr>
        <p:spPr>
          <a:xfrm>
            <a:off x="685800" y="5000625"/>
            <a:ext cx="8572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C8C5B"/>
                </a:solidFill>
                <a:latin typeface="Malgun Gothic"/>
                <a:ea typeface="Malgun Gothic"/>
                <a:cs typeface="Malgun Gothic"/>
              </a:rPr>
              <a:t>SAM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0D03AF2C-AB32-417B-AFA3-002992B801B7}"/>
              </a:ext>
            </a:extLst>
          </p:cNvPr>
          <p:cNvSpPr>
            <a:spLocks noGrp="1"/>
          </p:cNvSpPr>
          <p:nvPr/>
        </p:nvSpPr>
        <p:spPr>
          <a:xfrm>
            <a:off x="1524000" y="4972050"/>
            <a:ext cx="4191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129"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324,346개 × 3,900원 × 12개월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6F23270-C5CD-4405-B056-0AEC5417F961}"/>
              </a:ext>
            </a:extLst>
          </p:cNvPr>
          <p:cNvSpPr>
            <a:spLocks noGrp="1"/>
          </p:cNvSpPr>
          <p:nvPr/>
        </p:nvSpPr>
        <p:spPr>
          <a:xfrm>
            <a:off x="6667500" y="4695825"/>
            <a:ext cx="4476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시장 규모 보장이 아니라 동일 가격·1석 가정의 접근 가능 매출 풀</a:t>
            </a:r>
          </a:p>
        </p:txBody>
      </p:sp>
    </p:spTree>
    <p:extLst>
      <p:ext uri="{BB962C8B-B14F-4D97-AF65-F5344CB8AC3E}">
        <p14:creationId xmlns:p14="http://schemas.microsoft.com/office/powerpoint/2010/main" val="1634188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1339D34B-E9D2-47C2-978C-D1B5A0FCA9C6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GO-TO-MARKET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FD9B1BD9-944A-4228-BF04-E648928C6688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검색 의도, 파트너 유통, 제품 경험이 하나의 성장 루프를 만듭니다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84EFFD2D-36FD-413D-964D-9041BCB2B91E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F6E961D-403F-444C-BF85-85C956491AAD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8F09B0E-17D4-4908-9116-4065FA37724E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13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33C2FD0-4C13-4869-84BD-83D451703721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채널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537B91B-18EC-485A-A9A8-22F47041E59D}"/>
              </a:ext>
            </a:extLst>
          </p:cNvPr>
          <p:cNvSpPr>
            <a:spLocks noGrp="1"/>
          </p:cNvSpPr>
          <p:nvPr/>
        </p:nvSpPr>
        <p:spPr>
          <a:xfrm>
            <a:off x="2571750" y="2000250"/>
            <a:ext cx="3714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고객이 들어오는 순간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A5DFB39-A1A9-4F82-80F4-FE2F5AB61F4B}"/>
              </a:ext>
            </a:extLst>
          </p:cNvPr>
          <p:cNvSpPr>
            <a:spLocks noGrp="1"/>
          </p:cNvSpPr>
          <p:nvPr/>
        </p:nvSpPr>
        <p:spPr>
          <a:xfrm>
            <a:off x="7239000" y="2000250"/>
            <a:ext cx="4000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오피셜메일의 실행</a:t>
            </a:r>
          </a:p>
        </p:txBody>
      </p:sp>
      <p:sp>
        <p:nvSpPr>
          <p:cNvPr id="9" name="직선 연결선 8">
            <a:extLst>
              <a:ext uri="{FF2B5EF4-FFF2-40B4-BE49-F238E27FC236}">
                <a16:creationId xmlns:a16="http://schemas.microsoft.com/office/drawing/2014/main" id="{C62926E9-2E8A-4E14-824A-CF531F365616}"/>
              </a:ext>
            </a:extLst>
          </p:cNvPr>
          <p:cNvSpPr>
            <a:spLocks noGrp="1"/>
          </p:cNvSpPr>
          <p:nvPr/>
        </p:nvSpPr>
        <p:spPr>
          <a:xfrm>
            <a:off x="685800" y="23431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501E881-A768-4C65-A763-A79CAD8B2120}"/>
              </a:ext>
            </a:extLst>
          </p:cNvPr>
          <p:cNvSpPr>
            <a:spLocks noGrp="1"/>
          </p:cNvSpPr>
          <p:nvPr/>
        </p:nvSpPr>
        <p:spPr>
          <a:xfrm>
            <a:off x="685800" y="259080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검색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2917633-CF95-4C6D-9117-0E7A298F87C5}"/>
              </a:ext>
            </a:extLst>
          </p:cNvPr>
          <p:cNvSpPr>
            <a:spLocks noGrp="1"/>
          </p:cNvSpPr>
          <p:nvPr/>
        </p:nvSpPr>
        <p:spPr>
          <a:xfrm>
            <a:off x="2571750" y="2609850"/>
            <a:ext cx="371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회사 이메일 만들기·DNS 오류·Gmail 반송 해결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083F336-55C7-4667-8AC1-FB730018D524}"/>
              </a:ext>
            </a:extLst>
          </p:cNvPr>
          <p:cNvSpPr>
            <a:spLocks noGrp="1"/>
          </p:cNvSpPr>
          <p:nvPr/>
        </p:nvSpPr>
        <p:spPr>
          <a:xfrm>
            <a:off x="7239000" y="2609850"/>
            <a:ext cx="4000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문제 해결 콘텐츠와 무료 진단 도구</a:t>
            </a:r>
          </a:p>
        </p:txBody>
      </p:sp>
      <p:sp>
        <p:nvSpPr>
          <p:cNvPr id="13" name="직선 연결선 12">
            <a:extLst>
              <a:ext uri="{FF2B5EF4-FFF2-40B4-BE49-F238E27FC236}">
                <a16:creationId xmlns:a16="http://schemas.microsoft.com/office/drawing/2014/main" id="{4767A746-238E-4FD7-BEBD-8FABD164893B}"/>
              </a:ext>
            </a:extLst>
          </p:cNvPr>
          <p:cNvSpPr>
            <a:spLocks noGrp="1"/>
          </p:cNvSpPr>
          <p:nvPr/>
        </p:nvSpPr>
        <p:spPr>
          <a:xfrm>
            <a:off x="685800" y="31432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A559E46-71A9-4464-A384-F916A553019A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파트너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3E85522-290C-47D6-9BF2-3A0B04A0C521}"/>
              </a:ext>
            </a:extLst>
          </p:cNvPr>
          <p:cNvSpPr>
            <a:spLocks noGrp="1"/>
          </p:cNvSpPr>
          <p:nvPr/>
        </p:nvSpPr>
        <p:spPr>
          <a:xfrm>
            <a:off x="2571750" y="3352800"/>
            <a:ext cx="371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공유오피스·창업센터·도메인·웹빌더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CFB7122-CC2A-4A4F-8166-FAB9A07E953F}"/>
              </a:ext>
            </a:extLst>
          </p:cNvPr>
          <p:cNvSpPr>
            <a:spLocks noGrp="1"/>
          </p:cNvSpPr>
          <p:nvPr/>
        </p:nvSpPr>
        <p:spPr>
          <a:xfrm>
            <a:off x="7239000" y="3352800"/>
            <a:ext cx="4000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대표 1개 무료 + 9,900원 쿠폰</a:t>
            </a:r>
          </a:p>
        </p:txBody>
      </p:sp>
      <p:sp>
        <p:nvSpPr>
          <p:cNvPr id="17" name="직선 연결선 16">
            <a:extLst>
              <a:ext uri="{FF2B5EF4-FFF2-40B4-BE49-F238E27FC236}">
                <a16:creationId xmlns:a16="http://schemas.microsoft.com/office/drawing/2014/main" id="{63E7C744-FAF1-4CD1-B4BE-CA87B83EEEDF}"/>
              </a:ext>
            </a:extLst>
          </p:cNvPr>
          <p:cNvSpPr>
            <a:spLocks noGrp="1"/>
          </p:cNvSpPr>
          <p:nvPr/>
        </p:nvSpPr>
        <p:spPr>
          <a:xfrm>
            <a:off x="685800" y="388620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F98A443-412E-4767-8C2B-8A2FD26394AB}"/>
              </a:ext>
            </a:extLst>
          </p:cNvPr>
          <p:cNvSpPr>
            <a:spLocks noGrp="1"/>
          </p:cNvSpPr>
          <p:nvPr/>
        </p:nvSpPr>
        <p:spPr>
          <a:xfrm>
            <a:off x="685800" y="407670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제품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593FD64-3E0C-4E1D-8682-8D48E211D5AD}"/>
              </a:ext>
            </a:extLst>
          </p:cNvPr>
          <p:cNvSpPr>
            <a:spLocks noGrp="1"/>
          </p:cNvSpPr>
          <p:nvPr/>
        </p:nvSpPr>
        <p:spPr>
          <a:xfrm>
            <a:off x="2571750" y="4095750"/>
            <a:ext cx="371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가입 → 도메인 검증 → 첫 송수신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DCA1674C-46CB-4B2C-926A-A1C6172506D9}"/>
              </a:ext>
            </a:extLst>
          </p:cNvPr>
          <p:cNvSpPr>
            <a:spLocks noGrp="1"/>
          </p:cNvSpPr>
          <p:nvPr/>
        </p:nvSpPr>
        <p:spPr>
          <a:xfrm>
            <a:off x="7239000" y="4095750"/>
            <a:ext cx="4000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활성화 이벤트와 도움말로 이탈 감소</a:t>
            </a:r>
          </a:p>
        </p:txBody>
      </p:sp>
      <p:sp>
        <p:nvSpPr>
          <p:cNvPr id="21" name="직선 연결선 20">
            <a:extLst>
              <a:ext uri="{FF2B5EF4-FFF2-40B4-BE49-F238E27FC236}">
                <a16:creationId xmlns:a16="http://schemas.microsoft.com/office/drawing/2014/main" id="{7B4D4E44-6EE0-45F8-B0D0-A5E7961D6179}"/>
              </a:ext>
            </a:extLst>
          </p:cNvPr>
          <p:cNvSpPr>
            <a:spLocks noGrp="1"/>
          </p:cNvSpPr>
          <p:nvPr/>
        </p:nvSpPr>
        <p:spPr>
          <a:xfrm>
            <a:off x="685800" y="46291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0C962DD-A542-4ED2-BE5E-D82938F58FFD}"/>
              </a:ext>
            </a:extLst>
          </p:cNvPr>
          <p:cNvSpPr>
            <a:spLocks noGrp="1"/>
          </p:cNvSpPr>
          <p:nvPr/>
        </p:nvSpPr>
        <p:spPr>
          <a:xfrm>
            <a:off x="685800" y="48196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3593"/>
          </a:bodyPr>
          <a:lstStyle/>
          <a:p>
            <a:pPr algn="l">
              <a:lnSpc>
                <a:spcPct val="105000"/>
              </a:lnSpc>
              <a:buNone/>
              <a:def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개발자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AD007AC5-C3C3-4470-9947-E20DF43DAA1E}"/>
              </a:ext>
            </a:extLst>
          </p:cNvPr>
          <p:cNvSpPr>
            <a:spLocks noGrp="1"/>
          </p:cNvSpPr>
          <p:nvPr/>
        </p:nvSpPr>
        <p:spPr>
          <a:xfrm>
            <a:off x="2571750" y="4838700"/>
            <a:ext cx="371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서비스 출시·트랜잭션 메일 구현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7F0B998D-7186-4248-AD2F-ABF3106B864F}"/>
              </a:ext>
            </a:extLst>
          </p:cNvPr>
          <p:cNvSpPr>
            <a:spLocks noGrp="1"/>
          </p:cNvSpPr>
          <p:nvPr/>
        </p:nvSpPr>
        <p:spPr>
          <a:xfrm>
            <a:off x="7239000" y="4838700"/>
            <a:ext cx="4000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5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API 문서·AI 코딩 예제로 첫 발송 단축</a:t>
            </a:r>
          </a:p>
        </p:txBody>
      </p:sp>
      <p:sp>
        <p:nvSpPr>
          <p:cNvPr id="25" name="직선 연결선 24">
            <a:extLst>
              <a:ext uri="{FF2B5EF4-FFF2-40B4-BE49-F238E27FC236}">
                <a16:creationId xmlns:a16="http://schemas.microsoft.com/office/drawing/2014/main" id="{6D5AC6B2-DA3F-4161-9DC7-653A742A9414}"/>
              </a:ext>
            </a:extLst>
          </p:cNvPr>
          <p:cNvSpPr>
            <a:spLocks noGrp="1"/>
          </p:cNvSpPr>
          <p:nvPr/>
        </p:nvSpPr>
        <p:spPr>
          <a:xfrm>
            <a:off x="685800" y="537210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0226523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6E748B41-73DE-4C19-9EE8-2B47D59CA57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MOAT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D3F94EF0-1A50-40FD-86E0-19AE267E0811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방어력은 서버 한 대가 아니라 ‘도메인-발송-상태’ 데이터의 연결입니다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1A14F9B6-9A45-46EC-9559-2750FB4BA46B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EA95F55-4D03-4DD0-8E9F-642DD04B059F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07E8527-7BE0-496D-B6D2-082498B63A31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14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8E14AF1E-EE3D-4D0D-AA07-42DCD149BCFE}"/>
              </a:ext>
            </a:extLst>
          </p:cNvPr>
          <p:cNvSpPr>
            <a:spLocks noGrp="1"/>
          </p:cNvSpPr>
          <p:nvPr/>
        </p:nvSpPr>
        <p:spPr>
          <a:xfrm>
            <a:off x="685800" y="2257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DE37B25-B145-4CB1-88E0-75B7FDA156A6}"/>
              </a:ext>
            </a:extLst>
          </p:cNvPr>
          <p:cNvSpPr>
            <a:spLocks noGrp="1"/>
          </p:cNvSpPr>
          <p:nvPr/>
        </p:nvSpPr>
        <p:spPr>
          <a:xfrm>
            <a:off x="895350" y="2190750"/>
            <a:ext cx="4552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도메인 연결 지식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BDCD5F7-A337-4281-BC0D-71BF50C73F58}"/>
              </a:ext>
            </a:extLst>
          </p:cNvPr>
          <p:cNvSpPr>
            <a:spLocks noGrp="1"/>
          </p:cNvSpPr>
          <p:nvPr/>
        </p:nvSpPr>
        <p:spPr>
          <a:xfrm>
            <a:off x="895350" y="2524125"/>
            <a:ext cx="4552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등록기관·네임서버·레코드 실패 패턴이 검증 로직과 도움말을 개선합니다.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4FE3E94C-9F27-493F-AFB8-56EBE3B84E24}"/>
              </a:ext>
            </a:extLst>
          </p:cNvPr>
          <p:cNvSpPr>
            <a:spLocks noGrp="1"/>
          </p:cNvSpPr>
          <p:nvPr/>
        </p:nvSpPr>
        <p:spPr>
          <a:xfrm>
            <a:off x="6191250" y="2257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90E5560-F5DB-4720-95E1-1F88118086A7}"/>
              </a:ext>
            </a:extLst>
          </p:cNvPr>
          <p:cNvSpPr>
            <a:spLocks noGrp="1"/>
          </p:cNvSpPr>
          <p:nvPr/>
        </p:nvSpPr>
        <p:spPr>
          <a:xfrm>
            <a:off x="6400800" y="219075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하나의 발신 정체성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E2F3958-E9BC-4CCE-A696-874A2EF808F6}"/>
              </a:ext>
            </a:extLst>
          </p:cNvPr>
          <p:cNvSpPr>
            <a:spLocks noGrp="1"/>
          </p:cNvSpPr>
          <p:nvPr/>
        </p:nvSpPr>
        <p:spPr>
          <a:xfrm>
            <a:off x="6400800" y="2524125"/>
            <a:ext cx="48387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사람의 메일함과 제품 API가 같은 도메인·계정 정책 위에서 작동합니다.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135A8E85-0125-4EAC-AEA3-9BA1B9FCC35E}"/>
              </a:ext>
            </a:extLst>
          </p:cNvPr>
          <p:cNvSpPr>
            <a:spLocks noGrp="1"/>
          </p:cNvSpPr>
          <p:nvPr/>
        </p:nvSpPr>
        <p:spPr>
          <a:xfrm>
            <a:off x="68580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8DB2E59-795B-4524-8006-EA288F9C5634}"/>
              </a:ext>
            </a:extLst>
          </p:cNvPr>
          <p:cNvSpPr>
            <a:spLocks noGrp="1"/>
          </p:cNvSpPr>
          <p:nvPr/>
        </p:nvSpPr>
        <p:spPr>
          <a:xfrm>
            <a:off x="895350" y="3714750"/>
            <a:ext cx="45529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추적 가능한 API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E96E713-2237-4FA4-AE8E-8DEFC4894A3F}"/>
              </a:ext>
            </a:extLst>
          </p:cNvPr>
          <p:cNvSpPr>
            <a:spLocks noGrp="1"/>
          </p:cNvSpPr>
          <p:nvPr/>
        </p:nvSpPr>
        <p:spPr>
          <a:xfrm>
            <a:off x="895350" y="4048125"/>
            <a:ext cx="45529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발송 요청마다 messageId를 반환하고 상태·실패 로그를 다시 조회할 수 있습니다.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A7A1F37-9EB3-4736-8454-24298799A083}"/>
              </a:ext>
            </a:extLst>
          </p:cNvPr>
          <p:cNvSpPr>
            <a:spLocks noGrp="1"/>
          </p:cNvSpPr>
          <p:nvPr/>
        </p:nvSpPr>
        <p:spPr>
          <a:xfrm>
            <a:off x="6191250" y="3781425"/>
            <a:ext cx="76200" cy="76200"/>
          </a:xfrm>
          <a:prstGeom prst="roundRect">
            <a:avLst>
              <a:gd name="adj" fmla="val 50000"/>
            </a:avLst>
          </a:prstGeom>
          <a:solidFill>
            <a:srgbClr val="2F6DF6"/>
          </a:solidFill>
          <a:ln w="9525">
            <a:solidFill>
              <a:srgbClr val="2F6DF6"/>
            </a:solidFill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D7214E-047C-4E0B-9F7F-DE44DD35F33C}"/>
              </a:ext>
            </a:extLst>
          </p:cNvPr>
          <p:cNvSpPr>
            <a:spLocks noGrp="1"/>
          </p:cNvSpPr>
          <p:nvPr/>
        </p:nvSpPr>
        <p:spPr>
          <a:xfrm>
            <a:off x="6400800" y="3714750"/>
            <a:ext cx="48387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76859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AI 친화적 연동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9DA3083-9B0B-45B6-AB65-D7C6823072F9}"/>
              </a:ext>
            </a:extLst>
          </p:cNvPr>
          <p:cNvSpPr>
            <a:spLocks noGrp="1"/>
          </p:cNvSpPr>
          <p:nvPr/>
        </p:nvSpPr>
        <p:spPr>
          <a:xfrm>
            <a:off x="6400800" y="4048125"/>
            <a:ext cx="48387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6000"/>
              </a:lnSpc>
              <a:buNone/>
              <a:def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명확한 REST 계약과 예제로 코딩 에이전트가 서버 연동 코드를 빠르게 작성할 수 있습니다.</a:t>
            </a:r>
          </a:p>
        </p:txBody>
      </p:sp>
    </p:spTree>
    <p:extLst>
      <p:ext uri="{BB962C8B-B14F-4D97-AF65-F5344CB8AC3E}">
        <p14:creationId xmlns:p14="http://schemas.microsoft.com/office/powerpoint/2010/main" val="1421664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1335DD29-7BB7-4BBE-8D09-213B247496E7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18-MONTH ROADMAP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ADF5D206-B37F-4AEC-8260-32BB6DA871F5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활성화율을 먼저 증명하고, 이후 유통과 좌석 매출을 확장합니다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53F78EE9-DA88-48F4-B76C-94898653BB0F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409CD78-2AC1-4F49-BA33-4BC4B0C601CB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AD3E1FB7-A860-4025-B967-DF27181A0E09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15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59417A8-BD3E-4355-8C0B-46141264A003}"/>
              </a:ext>
            </a:extLst>
          </p:cNvPr>
          <p:cNvSpPr>
            <a:spLocks noGrp="1"/>
          </p:cNvSpPr>
          <p:nvPr/>
        </p:nvSpPr>
        <p:spPr>
          <a:xfrm>
            <a:off x="685800" y="2238375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0–6개월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18CF9D1-F964-4BF3-A8FF-3654A71DD6AB}"/>
              </a:ext>
            </a:extLst>
          </p:cNvPr>
          <p:cNvSpPr>
            <a:spLocks noGrp="1"/>
          </p:cNvSpPr>
          <p:nvPr/>
        </p:nvSpPr>
        <p:spPr>
          <a:xfrm>
            <a:off x="685800" y="2714625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714"/>
          </a:bodyPr>
          <a:lstStyle/>
          <a:p>
            <a:pPr algn="l">
              <a:lnSpc>
                <a:spcPct val="105000"/>
              </a:lnSpc>
              <a:buNone/>
              <a:def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Activation</a:t>
            </a:r>
          </a:p>
        </p:txBody>
      </p:sp>
      <p:sp>
        <p:nvSpPr>
          <p:cNvPr id="8" name="직선 연결선 7">
            <a:extLst>
              <a:ext uri="{FF2B5EF4-FFF2-40B4-BE49-F238E27FC236}">
                <a16:creationId xmlns:a16="http://schemas.microsoft.com/office/drawing/2014/main" id="{BC71FD29-01BD-4ACE-9115-703F44C5158A}"/>
              </a:ext>
            </a:extLst>
          </p:cNvPr>
          <p:cNvSpPr>
            <a:spLocks noGrp="1"/>
          </p:cNvSpPr>
          <p:nvPr/>
        </p:nvSpPr>
        <p:spPr>
          <a:xfrm>
            <a:off x="685800" y="3333750"/>
            <a:ext cx="29527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E37A6BC-D907-479F-A0CA-FD9441A255ED}"/>
              </a:ext>
            </a:extLst>
          </p:cNvPr>
          <p:cNvSpPr>
            <a:spLocks noGrp="1"/>
          </p:cNvSpPr>
          <p:nvPr/>
        </p:nvSpPr>
        <p:spPr>
          <a:xfrm>
            <a:off x="685800" y="3638550"/>
            <a:ext cx="29527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도메인 검증 완료율 60%+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첫 송수신 시간 단축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설정 대행 운영 표준화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9897FA7-C9D2-46E6-8C14-53E473169435}"/>
              </a:ext>
            </a:extLst>
          </p:cNvPr>
          <p:cNvSpPr>
            <a:spLocks noGrp="1"/>
          </p:cNvSpPr>
          <p:nvPr/>
        </p:nvSpPr>
        <p:spPr>
          <a:xfrm>
            <a:off x="4324350" y="2238375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7–12개월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3548C98-1507-42E9-99CD-34FC9F19CD86}"/>
              </a:ext>
            </a:extLst>
          </p:cNvPr>
          <p:cNvSpPr>
            <a:spLocks noGrp="1"/>
          </p:cNvSpPr>
          <p:nvPr/>
        </p:nvSpPr>
        <p:spPr>
          <a:xfrm>
            <a:off x="4324350" y="2714625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714"/>
          </a:bodyPr>
          <a:lstStyle/>
          <a:p>
            <a:pPr algn="l">
              <a:lnSpc>
                <a:spcPct val="105000"/>
              </a:lnSpc>
              <a:buNone/>
              <a:def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Developer experience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7EA16029-B294-41AD-8127-8BF59B73E81F}"/>
              </a:ext>
            </a:extLst>
          </p:cNvPr>
          <p:cNvSpPr>
            <a:spLocks noGrp="1"/>
          </p:cNvSpPr>
          <p:nvPr/>
        </p:nvSpPr>
        <p:spPr>
          <a:xfrm>
            <a:off x="4324350" y="3333750"/>
            <a:ext cx="295275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CFE5F33-4AE4-448D-BAD8-DEA22F563685}"/>
              </a:ext>
            </a:extLst>
          </p:cNvPr>
          <p:cNvSpPr>
            <a:spLocks noGrp="1"/>
          </p:cNvSpPr>
          <p:nvPr/>
        </p:nvSpPr>
        <p:spPr>
          <a:xfrm>
            <a:off x="4324350" y="3638550"/>
            <a:ext cx="29527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언어별 API 예제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AI 스킬·도구 호출 규격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발송 상태 웹훅 검증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2164F02-E566-4F89-BA2D-80D6E4132FE0}"/>
              </a:ext>
            </a:extLst>
          </p:cNvPr>
          <p:cNvSpPr>
            <a:spLocks noGrp="1"/>
          </p:cNvSpPr>
          <p:nvPr/>
        </p:nvSpPr>
        <p:spPr>
          <a:xfrm>
            <a:off x="7962900" y="2238375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13–18개월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392A9B4-0444-4717-80B8-324C1FA4EB03}"/>
              </a:ext>
            </a:extLst>
          </p:cNvPr>
          <p:cNvSpPr>
            <a:spLocks noGrp="1"/>
          </p:cNvSpPr>
          <p:nvPr/>
        </p:nvSpPr>
        <p:spPr>
          <a:xfrm>
            <a:off x="7962900" y="2714625"/>
            <a:ext cx="2952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714"/>
          </a:bodyPr>
          <a:lstStyle/>
          <a:p>
            <a:pPr algn="l">
              <a:lnSpc>
                <a:spcPct val="105000"/>
              </a:lnSpc>
              <a:buNone/>
              <a:def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Distribution</a:t>
            </a:r>
          </a:p>
        </p:txBody>
      </p:sp>
      <p:sp>
        <p:nvSpPr>
          <p:cNvPr id="16" name="직선 연결선 15">
            <a:extLst>
              <a:ext uri="{FF2B5EF4-FFF2-40B4-BE49-F238E27FC236}">
                <a16:creationId xmlns:a16="http://schemas.microsoft.com/office/drawing/2014/main" id="{D0606C25-8649-4FD4-8C5C-43E3E990EF83}"/>
              </a:ext>
            </a:extLst>
          </p:cNvPr>
          <p:cNvSpPr>
            <a:spLocks noGrp="1"/>
          </p:cNvSpPr>
          <p:nvPr/>
        </p:nvSpPr>
        <p:spPr>
          <a:xfrm>
            <a:off x="7962900" y="3333750"/>
            <a:ext cx="2952750" cy="0"/>
          </a:xfrm>
          <a:prstGeom prst="line">
            <a:avLst/>
          </a:prstGeom>
          <a:noFill/>
          <a:ln w="28575">
            <a:solidFill>
              <a:srgbClr val="2F6DF6"/>
            </a:solidFill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08E819C-EC19-4A9A-8A28-034F75962D3E}"/>
              </a:ext>
            </a:extLst>
          </p:cNvPr>
          <p:cNvSpPr>
            <a:spLocks noGrp="1"/>
          </p:cNvSpPr>
          <p:nvPr/>
        </p:nvSpPr>
        <p:spPr>
          <a:xfrm>
            <a:off x="7962900" y="3638550"/>
            <a:ext cx="2952750" cy="1123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파트너 파일럿 10곳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전용 링크·쿠폰 추적</a:t>
            </a:r>
          </a:p>
          <a:p>
            <a:pPr algn="l">
              <a:lnSpc>
                <a:spcPct val="125000"/>
              </a:lnSpc>
              <a:buNone/>
              <a:def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활성 도메인·좌석 확장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4E009858-97AE-4581-BDB8-0FE58D84B044}"/>
              </a:ext>
            </a:extLst>
          </p:cNvPr>
          <p:cNvSpPr>
            <a:spLocks noGrp="1"/>
          </p:cNvSpPr>
          <p:nvPr/>
        </p:nvSpPr>
        <p:spPr>
          <a:xfrm>
            <a:off x="685800" y="5219700"/>
            <a:ext cx="10820400" cy="523875"/>
          </a:xfrm>
          <a:prstGeom prst="roundRect">
            <a:avLst>
              <a:gd name="adj" fmla="val 18182"/>
            </a:avLst>
          </a:prstGeom>
          <a:solidFill>
            <a:srgbClr val="FFF7E8"/>
          </a:solidFill>
          <a:ln w="9525">
            <a:solidFill>
              <a:srgbClr val="F1D7A3"/>
            </a:solidFill>
            <a:prstDash val="solid"/>
          </a:ln>
        </p:spPr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B7DDC1F7-8135-4641-A181-0C484E66A395}"/>
              </a:ext>
            </a:extLst>
          </p:cNvPr>
          <p:cNvSpPr>
            <a:spLocks noGrp="1"/>
          </p:cNvSpPr>
          <p:nvPr/>
        </p:nvSpPr>
        <p:spPr>
          <a:xfrm>
            <a:off x="876300" y="5381625"/>
            <a:ext cx="10439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633"/>
          </a:bodyPr>
          <a:lstStyle/>
          <a:p>
            <a:pPr algn="l">
              <a:lnSpc>
                <a:spcPct val="105000"/>
              </a:lnSpc>
              <a:buNone/>
              <a:defRPr sz="1050" b="1">
                <a:solidFill>
                  <a:srgbClr val="785A22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785A22"/>
                </a:solidFill>
                <a:latin typeface="Malgun Gothic"/>
                <a:ea typeface="Malgun Gothic"/>
                <a:cs typeface="Malgun Gothic"/>
              </a:rPr>
              <a:t>18개월 수치는 경영 가정이며 확정 예측이 아닙니다. 활성화 KPI가 선행되지 않으면 유통비를 확대하지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499752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id="{96FF5E12-2AF8-4B64-9045-9FA0F6643470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36-MONTH SCENARIOS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7E03AC44-7397-4CBA-834F-E6E4E0261ECB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같은 가격에서도 활성 도메인과 좌석 밀도가 결과를 크게 바꿉니다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86442E4B-81DF-48FC-B000-8B5655186353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D99A0D-251C-4A79-A48F-4EC4CB82DE96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EF5F0DC-CD1E-4EBC-9F2C-6021326E0494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16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D33658D-C0DC-4D34-8FB6-6DE9BE2C11A4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1333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시나리오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74D9061-C128-46D1-BC86-C6145B8204BA}"/>
              </a:ext>
            </a:extLst>
          </p:cNvPr>
          <p:cNvSpPr>
            <a:spLocks noGrp="1"/>
          </p:cNvSpPr>
          <p:nvPr/>
        </p:nvSpPr>
        <p:spPr>
          <a:xfrm>
            <a:off x="2381250" y="20955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활성 도메인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C539ECAC-AE99-40E2-BFC0-D3B544EC07E9}"/>
              </a:ext>
            </a:extLst>
          </p:cNvPr>
          <p:cNvSpPr>
            <a:spLocks noGrp="1"/>
          </p:cNvSpPr>
          <p:nvPr/>
        </p:nvSpPr>
        <p:spPr>
          <a:xfrm>
            <a:off x="4476750" y="20955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유료 전환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388B49-0B45-4EFB-9642-F3AA7CD52FA0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평균 좌석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CABFAD6-9928-4379-8F68-F3E766D9063A}"/>
              </a:ext>
            </a:extLst>
          </p:cNvPr>
          <p:cNvSpPr>
            <a:spLocks noGrp="1"/>
          </p:cNvSpPr>
          <p:nvPr/>
        </p:nvSpPr>
        <p:spPr>
          <a:xfrm>
            <a:off x="8001000" y="20955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유료 좌석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DAC7878-0A40-4D16-860A-CD34D390A09F}"/>
              </a:ext>
            </a:extLst>
          </p:cNvPr>
          <p:cNvSpPr>
            <a:spLocks noGrp="1"/>
          </p:cNvSpPr>
          <p:nvPr/>
        </p:nvSpPr>
        <p:spPr>
          <a:xfrm>
            <a:off x="9810750" y="20955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r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ARR</a:t>
            </a:r>
          </a:p>
        </p:txBody>
      </p:sp>
      <p:sp>
        <p:nvSpPr>
          <p:cNvPr id="12" name="직선 연결선 11">
            <a:extLst>
              <a:ext uri="{FF2B5EF4-FFF2-40B4-BE49-F238E27FC236}">
                <a16:creationId xmlns:a16="http://schemas.microsoft.com/office/drawing/2014/main" id="{D314C2E1-7CF5-40DD-AEF9-226FE09EDA1A}"/>
              </a:ext>
            </a:extLst>
          </p:cNvPr>
          <p:cNvSpPr>
            <a:spLocks noGrp="1"/>
          </p:cNvSpPr>
          <p:nvPr/>
        </p:nvSpPr>
        <p:spPr>
          <a:xfrm>
            <a:off x="685800" y="24288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9CB5BD6-8A5D-42AF-B0C4-C9BC73FD1DBF}"/>
              </a:ext>
            </a:extLst>
          </p:cNvPr>
          <p:cNvSpPr>
            <a:spLocks noGrp="1"/>
          </p:cNvSpPr>
          <p:nvPr/>
        </p:nvSpPr>
        <p:spPr>
          <a:xfrm>
            <a:off x="685800" y="27622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보수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C5EDE7F-F9CC-47C1-95DD-0A49D7B4BC95}"/>
              </a:ext>
            </a:extLst>
          </p:cNvPr>
          <p:cNvSpPr>
            <a:spLocks noGrp="1"/>
          </p:cNvSpPr>
          <p:nvPr/>
        </p:nvSpPr>
        <p:spPr>
          <a:xfrm>
            <a:off x="2381250" y="27622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15,000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D558362-FB33-40C7-99A5-EBF8BBF162AF}"/>
              </a:ext>
            </a:extLst>
          </p:cNvPr>
          <p:cNvSpPr>
            <a:spLocks noGrp="1"/>
          </p:cNvSpPr>
          <p:nvPr/>
        </p:nvSpPr>
        <p:spPr>
          <a:xfrm>
            <a:off x="4476750" y="27622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8%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4E0C93A8-1EC5-462D-9F3F-F0B642F9DBDB}"/>
              </a:ext>
            </a:extLst>
          </p:cNvPr>
          <p:cNvSpPr>
            <a:spLocks noGrp="1"/>
          </p:cNvSpPr>
          <p:nvPr/>
        </p:nvSpPr>
        <p:spPr>
          <a:xfrm>
            <a:off x="6191250" y="27622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1.8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C07253E0-D325-4737-AE0A-4AAB000438C3}"/>
              </a:ext>
            </a:extLst>
          </p:cNvPr>
          <p:cNvSpPr>
            <a:spLocks noGrp="1"/>
          </p:cNvSpPr>
          <p:nvPr/>
        </p:nvSpPr>
        <p:spPr>
          <a:xfrm>
            <a:off x="8001000" y="27622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2,160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2904C73-EB38-46E6-9D0A-148961A2F589}"/>
              </a:ext>
            </a:extLst>
          </p:cNvPr>
          <p:cNvSpPr>
            <a:spLocks noGrp="1"/>
          </p:cNvSpPr>
          <p:nvPr/>
        </p:nvSpPr>
        <p:spPr>
          <a:xfrm>
            <a:off x="9810750" y="27622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023"/>
          </a:bodyPr>
          <a:lstStyle/>
          <a:p>
            <a:pPr algn="r">
              <a:lnSpc>
                <a:spcPct val="105000"/>
              </a:lnSpc>
              <a:buNone/>
              <a:defRPr sz="16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1.01억원</a:t>
            </a:r>
          </a:p>
        </p:txBody>
      </p:sp>
      <p:sp>
        <p:nvSpPr>
          <p:cNvPr id="19" name="직선 연결선 18">
            <a:extLst>
              <a:ext uri="{FF2B5EF4-FFF2-40B4-BE49-F238E27FC236}">
                <a16:creationId xmlns:a16="http://schemas.microsoft.com/office/drawing/2014/main" id="{08AE048A-E3F5-4601-BB68-BA824F87AD37}"/>
              </a:ext>
            </a:extLst>
          </p:cNvPr>
          <p:cNvSpPr>
            <a:spLocks noGrp="1"/>
          </p:cNvSpPr>
          <p:nvPr/>
        </p:nvSpPr>
        <p:spPr>
          <a:xfrm>
            <a:off x="685800" y="331470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349A6DE-E7A4-476B-8F28-B35E259FF149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기준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3DD5B3E-BEEB-409E-ACA5-EC93DAA34751}"/>
              </a:ext>
            </a:extLst>
          </p:cNvPr>
          <p:cNvSpPr>
            <a:spLocks noGrp="1"/>
          </p:cNvSpPr>
          <p:nvPr/>
        </p:nvSpPr>
        <p:spPr>
          <a:xfrm>
            <a:off x="2381250" y="36766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40,000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B61F0A7-120B-4A06-B837-87B37D7AE0EF}"/>
              </a:ext>
            </a:extLst>
          </p:cNvPr>
          <p:cNvSpPr>
            <a:spLocks noGrp="1"/>
          </p:cNvSpPr>
          <p:nvPr/>
        </p:nvSpPr>
        <p:spPr>
          <a:xfrm>
            <a:off x="4476750" y="36766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12%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190E17B-4984-4C28-B5F7-E5533A8F1ABF}"/>
              </a:ext>
            </a:extLst>
          </p:cNvPr>
          <p:cNvSpPr>
            <a:spLocks noGrp="1"/>
          </p:cNvSpPr>
          <p:nvPr/>
        </p:nvSpPr>
        <p:spPr>
          <a:xfrm>
            <a:off x="6191250" y="36766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2.2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F5CAAD8-E5F1-4521-AFF8-13E813095AC8}"/>
              </a:ext>
            </a:extLst>
          </p:cNvPr>
          <p:cNvSpPr>
            <a:spLocks noGrp="1"/>
          </p:cNvSpPr>
          <p:nvPr/>
        </p:nvSpPr>
        <p:spPr>
          <a:xfrm>
            <a:off x="8001000" y="36766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10,560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0C18A335-923A-4112-9EDF-A86CC80A198A}"/>
              </a:ext>
            </a:extLst>
          </p:cNvPr>
          <p:cNvSpPr>
            <a:spLocks noGrp="1"/>
          </p:cNvSpPr>
          <p:nvPr/>
        </p:nvSpPr>
        <p:spPr>
          <a:xfrm>
            <a:off x="9810750" y="36766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023"/>
          </a:bodyPr>
          <a:lstStyle/>
          <a:p>
            <a:pPr algn="r">
              <a:lnSpc>
                <a:spcPct val="105000"/>
              </a:lnSpc>
              <a:buNone/>
              <a:def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4.94억원</a:t>
            </a:r>
          </a:p>
        </p:txBody>
      </p:sp>
      <p:sp>
        <p:nvSpPr>
          <p:cNvPr id="26" name="직선 연결선 25">
            <a:extLst>
              <a:ext uri="{FF2B5EF4-FFF2-40B4-BE49-F238E27FC236}">
                <a16:creationId xmlns:a16="http://schemas.microsoft.com/office/drawing/2014/main" id="{E24696A8-8777-4272-9864-99470D7CB3C1}"/>
              </a:ext>
            </a:extLst>
          </p:cNvPr>
          <p:cNvSpPr>
            <a:spLocks noGrp="1"/>
          </p:cNvSpPr>
          <p:nvPr/>
        </p:nvSpPr>
        <p:spPr>
          <a:xfrm>
            <a:off x="685800" y="422910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CAB6689-223F-4778-AD45-71EF4E5D5776}"/>
              </a:ext>
            </a:extLst>
          </p:cNvPr>
          <p:cNvSpPr>
            <a:spLocks noGrp="1"/>
          </p:cNvSpPr>
          <p:nvPr/>
        </p:nvSpPr>
        <p:spPr>
          <a:xfrm>
            <a:off x="685800" y="4591050"/>
            <a:ext cx="1428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확장</a:t>
            </a: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B58760B-DF6E-4595-9DEA-C23E8488E4EF}"/>
              </a:ext>
            </a:extLst>
          </p:cNvPr>
          <p:cNvSpPr>
            <a:spLocks noGrp="1"/>
          </p:cNvSpPr>
          <p:nvPr/>
        </p:nvSpPr>
        <p:spPr>
          <a:xfrm>
            <a:off x="2381250" y="4591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100,000</a:t>
            </a: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D2F4470-CE0A-4D67-8BEF-59D92D3B7311}"/>
              </a:ext>
            </a:extLst>
          </p:cNvPr>
          <p:cNvSpPr>
            <a:spLocks noGrp="1"/>
          </p:cNvSpPr>
          <p:nvPr/>
        </p:nvSpPr>
        <p:spPr>
          <a:xfrm>
            <a:off x="4476750" y="4591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15%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137888F7-2EB2-4784-819F-A8D2330C8EA6}"/>
              </a:ext>
            </a:extLst>
          </p:cNvPr>
          <p:cNvSpPr>
            <a:spLocks noGrp="1"/>
          </p:cNvSpPr>
          <p:nvPr/>
        </p:nvSpPr>
        <p:spPr>
          <a:xfrm>
            <a:off x="6191250" y="4591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2.5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ED4471FB-E461-4903-9CF1-C7D908E70F2F}"/>
              </a:ext>
            </a:extLst>
          </p:cNvPr>
          <p:cNvSpPr>
            <a:spLocks noGrp="1"/>
          </p:cNvSpPr>
          <p:nvPr/>
        </p:nvSpPr>
        <p:spPr>
          <a:xfrm>
            <a:off x="8001000" y="4591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37,500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1D3A2E83-8B0B-4031-81AB-E7CBC159EA97}"/>
              </a:ext>
            </a:extLst>
          </p:cNvPr>
          <p:cNvSpPr>
            <a:spLocks noGrp="1"/>
          </p:cNvSpPr>
          <p:nvPr/>
        </p:nvSpPr>
        <p:spPr>
          <a:xfrm>
            <a:off x="9810750" y="4591050"/>
            <a:ext cx="152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8023"/>
          </a:bodyPr>
          <a:lstStyle/>
          <a:p>
            <a:pPr algn="r">
              <a:lnSpc>
                <a:spcPct val="105000"/>
              </a:lnSpc>
              <a:buNone/>
              <a:defRPr sz="16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1">
                <a:solidFill>
                  <a:srgbClr val="1D2A44"/>
                </a:solidFill>
                <a:latin typeface="Malgun Gothic"/>
                <a:ea typeface="Malgun Gothic"/>
                <a:cs typeface="Malgun Gothic"/>
              </a:rPr>
              <a:t>17.55억원</a:t>
            </a:r>
          </a:p>
        </p:txBody>
      </p:sp>
      <p:sp>
        <p:nvSpPr>
          <p:cNvPr id="33" name="직선 연결선 32">
            <a:extLst>
              <a:ext uri="{FF2B5EF4-FFF2-40B4-BE49-F238E27FC236}">
                <a16:creationId xmlns:a16="http://schemas.microsoft.com/office/drawing/2014/main" id="{87FC1218-A5D6-498A-BB28-1AE0F331D1D3}"/>
              </a:ext>
            </a:extLst>
          </p:cNvPr>
          <p:cNvSpPr>
            <a:spLocks noGrp="1"/>
          </p:cNvSpPr>
          <p:nvPr/>
        </p:nvSpPr>
        <p:spPr>
          <a:xfrm>
            <a:off x="685800" y="514350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8EFBFD1-A39B-4EF6-9429-0F2C0C044A6A}"/>
              </a:ext>
            </a:extLst>
          </p:cNvPr>
          <p:cNvSpPr>
            <a:spLocks noGrp="1"/>
          </p:cNvSpPr>
          <p:nvPr/>
        </p:nvSpPr>
        <p:spPr>
          <a:xfrm>
            <a:off x="685800" y="5667375"/>
            <a:ext cx="876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계산식: 활성 도메인 × 유료 전환율 × 평균 유료 좌석 × 공급가 3,900원 × 12개월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BF3F04D-5310-435A-A8D3-B879D509127C}"/>
              </a:ext>
            </a:extLst>
          </p:cNvPr>
          <p:cNvSpPr>
            <a:spLocks noGrp="1"/>
          </p:cNvSpPr>
          <p:nvPr/>
        </p:nvSpPr>
        <p:spPr>
          <a:xfrm>
            <a:off x="9810750" y="5638800"/>
            <a:ext cx="1524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95238"/>
          </a:bodyPr>
          <a:lstStyle/>
          <a:p>
            <a:pPr algn="r">
              <a:lnSpc>
                <a:spcPct val="105000"/>
              </a:lnSpc>
              <a:buNone/>
              <a:defRPr sz="900" b="1">
                <a:solidFill>
                  <a:srgbClr val="C84747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C84747"/>
                </a:solidFill>
                <a:latin typeface="Malgun Gothic"/>
                <a:ea typeface="Malgun Gothic"/>
                <a:cs typeface="Malgun Gothic"/>
              </a:rPr>
              <a:t>경영 가정</a:t>
            </a:r>
          </a:p>
        </p:txBody>
      </p:sp>
    </p:spTree>
    <p:extLst>
      <p:ext uri="{BB962C8B-B14F-4D97-AF65-F5344CB8AC3E}">
        <p14:creationId xmlns:p14="http://schemas.microsoft.com/office/powerpoint/2010/main" val="730495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738227A2-8E9F-4988-B214-6483A00F78A5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4191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2011"/>
          </a:bodyPr>
          <a:lstStyle/>
          <a:p>
            <a:pPr algn="l">
              <a:lnSpc>
                <a:spcPct val="105000"/>
              </a:lnSpc>
              <a:buNone/>
              <a:def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900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RISK CONTROL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6C907D2A-E7F3-49D8-8F9E-9FC2715EE754}"/>
              </a:ext>
            </a:extLst>
          </p:cNvPr>
          <p:cNvSpPr>
            <a:spLocks noGrp="1"/>
          </p:cNvSpPr>
          <p:nvPr/>
        </p:nvSpPr>
        <p:spPr>
          <a:xfrm>
            <a:off x="685800" y="81915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6000"/>
              </a:lnSpc>
              <a:buNone/>
              <a:def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성장보다 먼저 실패 비용이 커지는 지점을 통제합니다</a:t>
            </a:r>
          </a:p>
        </p:txBody>
      </p:sp>
      <p:sp>
        <p:nvSpPr>
          <p:cNvPr id="3" name="직선 연결선 2">
            <a:extLst>
              <a:ext uri="{FF2B5EF4-FFF2-40B4-BE49-F238E27FC236}">
                <a16:creationId xmlns:a16="http://schemas.microsoft.com/office/drawing/2014/main" id="{4812751A-B75F-40F2-956F-0A22C72F6E4D}"/>
              </a:ext>
            </a:extLst>
          </p:cNvPr>
          <p:cNvSpPr>
            <a:spLocks noGrp="1"/>
          </p:cNvSpPr>
          <p:nvPr/>
        </p:nvSpPr>
        <p:spPr>
          <a:xfrm>
            <a:off x="685800" y="6419850"/>
            <a:ext cx="10820400" cy="0"/>
          </a:xfrm>
          <a:prstGeom prst="line">
            <a:avLst/>
          </a:prstGeom>
          <a:noFill/>
          <a:ln w="9525">
            <a:solidFill>
              <a:srgbClr val="D8E1EE"/>
            </a:solidFill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FCAD464-AF6A-43C3-A00B-93B7EF2D7AA3}"/>
              </a:ext>
            </a:extLst>
          </p:cNvPr>
          <p:cNvSpPr>
            <a:spLocks noGrp="1"/>
          </p:cNvSpPr>
          <p:nvPr/>
        </p:nvSpPr>
        <p:spPr>
          <a:xfrm>
            <a:off x="685800" y="6515100"/>
            <a:ext cx="3429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l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OFFICIALMAIL · IR 2026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3C7DE27-5C79-4ABB-9030-647C8FA4311F}"/>
              </a:ext>
            </a:extLst>
          </p:cNvPr>
          <p:cNvSpPr>
            <a:spLocks noGrp="1"/>
          </p:cNvSpPr>
          <p:nvPr/>
        </p:nvSpPr>
        <p:spPr>
          <a:xfrm>
            <a:off x="11163300" y="6515100"/>
            <a:ext cx="3429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60606"/>
          </a:bodyPr>
          <a:lstStyle/>
          <a:p>
            <a:pPr algn="r">
              <a:lnSpc>
                <a:spcPct val="105000"/>
              </a:lnSpc>
              <a:buNone/>
              <a:def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82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17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8D1CE36-EEDC-4C6B-B8C1-E8A855C5940B}"/>
              </a:ext>
            </a:extLst>
          </p:cNvPr>
          <p:cNvSpPr>
            <a:spLocks noGrp="1"/>
          </p:cNvSpPr>
          <p:nvPr/>
        </p:nvSpPr>
        <p:spPr>
          <a:xfrm>
            <a:off x="685800" y="20002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위험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F02FABF-9954-41CB-8444-C9803B5A4CE9}"/>
              </a:ext>
            </a:extLst>
          </p:cNvPr>
          <p:cNvSpPr>
            <a:spLocks noGrp="1"/>
          </p:cNvSpPr>
          <p:nvPr/>
        </p:nvSpPr>
        <p:spPr>
          <a:xfrm>
            <a:off x="3524250" y="20002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통제 장치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7FFCB754-D402-491C-870C-70C3B5EE0FD6}"/>
              </a:ext>
            </a:extLst>
          </p:cNvPr>
          <p:cNvSpPr>
            <a:spLocks noGrp="1"/>
          </p:cNvSpPr>
          <p:nvPr/>
        </p:nvSpPr>
        <p:spPr>
          <a:xfrm>
            <a:off x="9048750" y="2000250"/>
            <a:ext cx="21907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8190A7"/>
                </a:solidFill>
                <a:latin typeface="Malgun Gothic"/>
                <a:ea typeface="Malgun Gothic"/>
                <a:cs typeface="Malgun Gothic"/>
              </a:rPr>
              <a:t>관찰 지표</a:t>
            </a:r>
          </a:p>
        </p:txBody>
      </p:sp>
      <p:sp>
        <p:nvSpPr>
          <p:cNvPr id="9" name="직선 연결선 8">
            <a:extLst>
              <a:ext uri="{FF2B5EF4-FFF2-40B4-BE49-F238E27FC236}">
                <a16:creationId xmlns:a16="http://schemas.microsoft.com/office/drawing/2014/main" id="{8D53DB39-BFDC-4B68-B738-195AAF926BB0}"/>
              </a:ext>
            </a:extLst>
          </p:cNvPr>
          <p:cNvSpPr>
            <a:spLocks noGrp="1"/>
          </p:cNvSpPr>
          <p:nvPr/>
        </p:nvSpPr>
        <p:spPr>
          <a:xfrm>
            <a:off x="685800" y="2343150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7EE53FB-8977-4FA9-AEC2-5EB33065199A}"/>
              </a:ext>
            </a:extLst>
          </p:cNvPr>
          <p:cNvSpPr>
            <a:spLocks noGrp="1"/>
          </p:cNvSpPr>
          <p:nvPr/>
        </p:nvSpPr>
        <p:spPr>
          <a:xfrm>
            <a:off x="685800" y="260032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DNS 지원 병목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C4EA1E18-160A-4051-A3AC-AA70D4B92CF3}"/>
              </a:ext>
            </a:extLst>
          </p:cNvPr>
          <p:cNvSpPr>
            <a:spLocks noGrp="1"/>
          </p:cNvSpPr>
          <p:nvPr/>
        </p:nvSpPr>
        <p:spPr>
          <a:xfrm>
            <a:off x="3524250" y="26003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표준 작업 범위·기관별 가이드·쿠폰 1회 제한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3CAD551-4141-4C06-8F7A-2A45792AC7AD}"/>
              </a:ext>
            </a:extLst>
          </p:cNvPr>
          <p:cNvSpPr>
            <a:spLocks noGrp="1"/>
          </p:cNvSpPr>
          <p:nvPr/>
        </p:nvSpPr>
        <p:spPr>
          <a:xfrm>
            <a:off x="9048750" y="260032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개통 시간 / 검증 완료율</a:t>
            </a:r>
          </a:p>
        </p:txBody>
      </p:sp>
      <p:sp>
        <p:nvSpPr>
          <p:cNvPr id="13" name="직선 연결선 12">
            <a:extLst>
              <a:ext uri="{FF2B5EF4-FFF2-40B4-BE49-F238E27FC236}">
                <a16:creationId xmlns:a16="http://schemas.microsoft.com/office/drawing/2014/main" id="{95AA06DE-C69A-43B8-B1A9-D419ED65B025}"/>
              </a:ext>
            </a:extLst>
          </p:cNvPr>
          <p:cNvSpPr>
            <a:spLocks noGrp="1"/>
          </p:cNvSpPr>
          <p:nvPr/>
        </p:nvSpPr>
        <p:spPr>
          <a:xfrm>
            <a:off x="685800" y="31527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6F37B94-B056-4EAC-8955-5F7F2C3C82C2}"/>
              </a:ext>
            </a:extLst>
          </p:cNvPr>
          <p:cNvSpPr>
            <a:spLocks noGrp="1"/>
          </p:cNvSpPr>
          <p:nvPr/>
        </p:nvSpPr>
        <p:spPr>
          <a:xfrm>
            <a:off x="685800" y="33432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발송 평판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C75DB92-9DF1-4E71-8433-683A1404A26E}"/>
              </a:ext>
            </a:extLst>
          </p:cNvPr>
          <p:cNvSpPr>
            <a:spLocks noGrp="1"/>
          </p:cNvSpPr>
          <p:nvPr/>
        </p:nvSpPr>
        <p:spPr>
          <a:xfrm>
            <a:off x="3524250" y="334327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SPF·DKIM·DMARC 검증, 속도 제한, 로그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0A29B21-34BC-4896-AA2E-7456D2FE4503}"/>
              </a:ext>
            </a:extLst>
          </p:cNvPr>
          <p:cNvSpPr>
            <a:spLocks noGrp="1"/>
          </p:cNvSpPr>
          <p:nvPr/>
        </p:nvSpPr>
        <p:spPr>
          <a:xfrm>
            <a:off x="9048750" y="334327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반송률 / 인증 통과율</a:t>
            </a:r>
          </a:p>
        </p:txBody>
      </p:sp>
      <p:sp>
        <p:nvSpPr>
          <p:cNvPr id="17" name="직선 연결선 16">
            <a:extLst>
              <a:ext uri="{FF2B5EF4-FFF2-40B4-BE49-F238E27FC236}">
                <a16:creationId xmlns:a16="http://schemas.microsoft.com/office/drawing/2014/main" id="{904FB25D-6215-4047-BC8E-55FE34BEBC22}"/>
              </a:ext>
            </a:extLst>
          </p:cNvPr>
          <p:cNvSpPr>
            <a:spLocks noGrp="1"/>
          </p:cNvSpPr>
          <p:nvPr/>
        </p:nvSpPr>
        <p:spPr>
          <a:xfrm>
            <a:off x="685800" y="389572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AB97364-F548-4B7C-BD03-A534C229B708}"/>
              </a:ext>
            </a:extLst>
          </p:cNvPr>
          <p:cNvSpPr>
            <a:spLocks noGrp="1"/>
          </p:cNvSpPr>
          <p:nvPr/>
        </p:nvSpPr>
        <p:spPr>
          <a:xfrm>
            <a:off x="685800" y="408622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낮은 유료 전환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52F86CC2-B165-4D85-9F5D-BDEDF9E076C5}"/>
              </a:ext>
            </a:extLst>
          </p:cNvPr>
          <p:cNvSpPr>
            <a:spLocks noGrp="1"/>
          </p:cNvSpPr>
          <p:nvPr/>
        </p:nvSpPr>
        <p:spPr>
          <a:xfrm>
            <a:off x="3524250" y="408622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팀·AI·외부연동의 사용 시점에서만 과금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3013239-6935-433E-BA77-77918BA8E2A3}"/>
              </a:ext>
            </a:extLst>
          </p:cNvPr>
          <p:cNvSpPr>
            <a:spLocks noGrp="1"/>
          </p:cNvSpPr>
          <p:nvPr/>
        </p:nvSpPr>
        <p:spPr>
          <a:xfrm>
            <a:off x="9048750" y="408622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도메인→유료 전환</a:t>
            </a:r>
          </a:p>
        </p:txBody>
      </p:sp>
      <p:sp>
        <p:nvSpPr>
          <p:cNvPr id="21" name="직선 연결선 20">
            <a:extLst>
              <a:ext uri="{FF2B5EF4-FFF2-40B4-BE49-F238E27FC236}">
                <a16:creationId xmlns:a16="http://schemas.microsoft.com/office/drawing/2014/main" id="{D9D9AF7C-EC2F-4141-9669-971273E8D10F}"/>
              </a:ext>
            </a:extLst>
          </p:cNvPr>
          <p:cNvSpPr>
            <a:spLocks noGrp="1"/>
          </p:cNvSpPr>
          <p:nvPr/>
        </p:nvSpPr>
        <p:spPr>
          <a:xfrm>
            <a:off x="685800" y="463867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8955F5B3-8132-48F8-A39C-40C41116D9A6}"/>
              </a:ext>
            </a:extLst>
          </p:cNvPr>
          <p:cNvSpPr>
            <a:spLocks noGrp="1"/>
          </p:cNvSpPr>
          <p:nvPr/>
        </p:nvSpPr>
        <p:spPr>
          <a:xfrm>
            <a:off x="685800" y="48291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5213"/>
          </a:bodyPr>
          <a:lstStyle/>
          <a:p>
            <a:pPr algn="l">
              <a:lnSpc>
                <a:spcPct val="105000"/>
              </a:lnSpc>
              <a:buNone/>
              <a:def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111A33"/>
                </a:solidFill>
                <a:latin typeface="Malgun Gothic"/>
                <a:ea typeface="Malgun Gothic"/>
                <a:cs typeface="Malgun Gothic"/>
              </a:rPr>
              <a:t>운영 신뢰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BD50B6A0-740D-44C9-A9EE-A5E3B9FFA88A}"/>
              </a:ext>
            </a:extLst>
          </p:cNvPr>
          <p:cNvSpPr>
            <a:spLocks noGrp="1"/>
          </p:cNvSpPr>
          <p:nvPr/>
        </p:nvSpPr>
        <p:spPr>
          <a:xfrm>
            <a:off x="3524250" y="4829175"/>
            <a:ext cx="47625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2000"/>
              </a:lnSpc>
              <a:buNone/>
              <a:def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0">
                <a:solidFill>
                  <a:srgbClr val="52627B"/>
                </a:solidFill>
                <a:latin typeface="Malgun Gothic"/>
                <a:ea typeface="Malgun Gothic"/>
                <a:cs typeface="Malgun Gothic"/>
              </a:rPr>
              <a:t>무중단 배포·큐 복구·상태 모니터링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19695E9-158C-4D9D-B664-666A64B336D7}"/>
              </a:ext>
            </a:extLst>
          </p:cNvPr>
          <p:cNvSpPr>
            <a:spLocks noGrp="1"/>
          </p:cNvSpPr>
          <p:nvPr/>
        </p:nvSpPr>
        <p:spPr>
          <a:xfrm>
            <a:off x="9048750" y="4829175"/>
            <a:ext cx="2190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r">
              <a:lnSpc>
                <a:spcPct val="105000"/>
              </a:lnSpc>
              <a:buNone/>
              <a:def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1">
                <a:solidFill>
                  <a:srgbClr val="2F6DF6"/>
                </a:solidFill>
                <a:latin typeface="Malgun Gothic"/>
                <a:ea typeface="Malgun Gothic"/>
                <a:cs typeface="Malgun Gothic"/>
              </a:rPr>
              <a:t>가동률 / 복구시간</a:t>
            </a:r>
          </a:p>
        </p:txBody>
      </p:sp>
      <p:sp>
        <p:nvSpPr>
          <p:cNvPr id="25" name="직선 연결선 24">
            <a:extLst>
              <a:ext uri="{FF2B5EF4-FFF2-40B4-BE49-F238E27FC236}">
                <a16:creationId xmlns:a16="http://schemas.microsoft.com/office/drawing/2014/main" id="{0952FF46-4577-48D6-B600-701491615574}"/>
              </a:ext>
            </a:extLst>
          </p:cNvPr>
          <p:cNvSpPr>
            <a:spLocks noGrp="1"/>
          </p:cNvSpPr>
          <p:nvPr/>
        </p:nvSpPr>
        <p:spPr>
          <a:xfrm>
            <a:off x="685800" y="5381625"/>
            <a:ext cx="10820400" cy="0"/>
          </a:xfrm>
          <a:prstGeom prst="line">
            <a:avLst/>
          </a:prstGeom>
          <a:noFill/>
          <a:ln w="9525">
            <a:solidFill>
              <a:srgbClr val="DDE5F1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52391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A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5800" y="590550"/>
            <a:ext cx="419100" cy="41910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D8F8F457-C145-4461-82E3-63BC3AF52046}"/>
              </a:ext>
            </a:extLst>
          </p:cNvPr>
          <p:cNvSpPr>
            <a:spLocks noGrp="1"/>
          </p:cNvSpPr>
          <p:nvPr/>
        </p:nvSpPr>
        <p:spPr>
          <a:xfrm>
            <a:off x="1200150" y="6667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7912"/>
          </a:bodyPr>
          <a:lstStyle/>
          <a:p>
            <a:pPr algn="l">
              <a:lnSpc>
                <a:spcPct val="105000"/>
              </a:lnSpc>
              <a:buNone/>
              <a:def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defRPr>
            </a:pPr>
            <a:r>
              <a:rPr sz="975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rPr>
              <a:t>THE DECISION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6E8C30A-4AB0-40B3-9B6C-726B24A3AA2B}"/>
              </a:ext>
            </a:extLst>
          </p:cNvPr>
          <p:cNvSpPr>
            <a:spLocks noGrp="1"/>
          </p:cNvSpPr>
          <p:nvPr/>
        </p:nvSpPr>
        <p:spPr>
          <a:xfrm>
            <a:off x="685800" y="1809750"/>
            <a:ext cx="85725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94000"/>
              </a:lnSpc>
              <a:buNone/>
              <a:def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모든 작은 서비스의</a:t>
            </a:r>
          </a:p>
          <a:p>
            <a:pPr algn="l">
              <a:lnSpc>
                <a:spcPct val="94000"/>
              </a:lnSpc>
              <a:buNone/>
              <a:def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0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첫 번째 발신 인프라가 됩니다.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CFD5590-58DA-4061-8D20-7D8F3BF40612}"/>
              </a:ext>
            </a:extLst>
          </p:cNvPr>
          <p:cNvSpPr>
            <a:spLocks noGrp="1"/>
          </p:cNvSpPr>
          <p:nvPr/>
        </p:nvSpPr>
        <p:spPr>
          <a:xfrm>
            <a:off x="685800" y="3667125"/>
            <a:ext cx="9334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/>
          </a:bodyPr>
          <a:lstStyle/>
          <a:p>
            <a:pPr algn="l">
              <a:lnSpc>
                <a:spcPct val="118000"/>
              </a:lnSpc>
              <a:buNone/>
              <a:defRPr sz="1500" b="0">
                <a:solidFill>
                  <a:srgbClr val="C3D0E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C3D0E5"/>
                </a:solidFill>
                <a:latin typeface="Malgun Gothic"/>
                <a:ea typeface="Malgun Gothic"/>
                <a:cs typeface="Malgun Gothic"/>
              </a:rPr>
              <a:t>공식 메일함으로 시작해 가입·주문·결제·알림 API와 AI 에이전트 발송으로 확장합니다.</a:t>
            </a:r>
          </a:p>
          <a:p>
            <a:pPr algn="l">
              <a:lnSpc>
                <a:spcPct val="118000"/>
              </a:lnSpc>
              <a:buNone/>
              <a:defRPr sz="1500" b="0">
                <a:solidFill>
                  <a:srgbClr val="C3D0E5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C3D0E5"/>
                </a:solidFill>
                <a:latin typeface="Malgun Gothic"/>
                <a:ea typeface="Malgun Gothic"/>
                <a:cs typeface="Malgun Gothic"/>
              </a:rPr>
              <a:t>투자금은 개통 자동화, 발송 신뢰, 개발자 경험, 파트너 유통에 단계적으로 투입합니다.</a:t>
            </a:r>
          </a:p>
        </p:txBody>
      </p:sp>
      <p:sp>
        <p:nvSpPr>
          <p:cNvPr id="5" name="직선 연결선 4">
            <a:extLst>
              <a:ext uri="{FF2B5EF4-FFF2-40B4-BE49-F238E27FC236}">
                <a16:creationId xmlns:a16="http://schemas.microsoft.com/office/drawing/2014/main" id="{459C5D5C-EA2E-4887-AEE8-EE13129CC2B8}"/>
              </a:ext>
            </a:extLst>
          </p:cNvPr>
          <p:cNvSpPr>
            <a:spLocks noGrp="1"/>
          </p:cNvSpPr>
          <p:nvPr/>
        </p:nvSpPr>
        <p:spPr>
          <a:xfrm>
            <a:off x="685800" y="5181600"/>
            <a:ext cx="10820400" cy="0"/>
          </a:xfrm>
          <a:prstGeom prst="line">
            <a:avLst/>
          </a:prstGeom>
          <a:noFill/>
          <a:ln w="9525">
            <a:solidFill>
              <a:srgbClr val="344665"/>
            </a:solidFill>
            <a:prstDash val="solid"/>
          </a:ln>
        </p:spPr>
      </p:sp>
      <p:sp>
        <p:nvSpPr>
          <p:cNvPr id="6" name="직사각형 5">
            <a:hlinkClick r:id="rId4"/>
            <a:extLst>
              <a:ext uri="{FF2B5EF4-FFF2-40B4-BE49-F238E27FC236}">
                <a16:creationId xmlns:a16="http://schemas.microsoft.com/office/drawing/2014/main" id="{FFAEBA6E-AD71-452A-B7A6-511ADE87FC95}"/>
              </a:ext>
            </a:extLst>
          </p:cNvPr>
          <p:cNvSpPr>
            <a:spLocks noGrp="1"/>
          </p:cNvSpPr>
          <p:nvPr/>
        </p:nvSpPr>
        <p:spPr>
          <a:xfrm>
            <a:off x="685800" y="5476875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129"/>
          </a:bodyPr>
          <a:lstStyle/>
          <a:p>
            <a:pPr algn="l">
              <a:lnSpc>
                <a:spcPct val="105000"/>
              </a:lnSpc>
              <a:buNone/>
              <a:defRPr sz="1350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9DB8F6"/>
                </a:solidFill>
                <a:latin typeface="Malgun Gothic"/>
                <a:ea typeface="Malgun Gothic"/>
                <a:cs typeface="Malgun Gothic"/>
              </a:rPr>
              <a:t>officialsite.kr</a:t>
            </a:r>
          </a:p>
        </p:txBody>
      </p:sp>
      <p:sp>
        <p:nvSpPr>
          <p:cNvPr id="7" name="직사각형 6">
            <a:hlinkClick r:id="rId5"/>
            <a:extLst>
              <a:ext uri="{FF2B5EF4-FFF2-40B4-BE49-F238E27FC236}">
                <a16:creationId xmlns:a16="http://schemas.microsoft.com/office/drawing/2014/main" id="{2984AAAD-DFBC-4698-B6E3-4A89FDF7545B}"/>
              </a:ext>
            </a:extLst>
          </p:cNvPr>
          <p:cNvSpPr>
            <a:spLocks noGrp="1"/>
          </p:cNvSpPr>
          <p:nvPr/>
        </p:nvSpPr>
        <p:spPr>
          <a:xfrm>
            <a:off x="8077200" y="5476875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anchor="t">
            <a:normAutofit fontScale="81129"/>
          </a:bodyPr>
          <a:lstStyle/>
          <a:p>
            <a:pPr algn="r">
              <a:lnSpc>
                <a:spcPct val="105000"/>
              </a:lnSpc>
              <a:buNone/>
              <a:defRPr sz="1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sanghyun@officialsite.kr</a:t>
            </a:r>
          </a:p>
        </p:txBody>
      </p:sp>
    </p:spTree>
    <p:extLst>
      <p:ext uri="{BB962C8B-B14F-4D97-AF65-F5344CB8AC3E}">
        <p14:creationId xmlns:p14="http://schemas.microsoft.com/office/powerpoint/2010/main" val="152267100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1773</Words>
  <Application>Microsoft Office PowerPoint</Application>
  <DocSecurity>0</DocSecurity>
  <PresentationFormat>와이드스크린</PresentationFormat>
  <Paragraphs>351</Paragraphs>
  <Slides>18</Slides>
  <Notes>18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1" baseType="lpstr">
      <vt:lpstr>Malgun Gothic</vt:lpstr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국 머리</cp:lastModifiedBy>
  <cp:revision>2</cp:revision>
  <dcterms:created xsi:type="dcterms:W3CDTF">2026-08-06T08:50:54Z</dcterms:created>
  <dcterms:modified xsi:type="dcterms:W3CDTF">2026-08-06T12:58:08Z</dcterms:modified>
</cp:coreProperties>
</file>